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7" r:id="rId2"/>
  </p:sldMasterIdLst>
  <p:notesMasterIdLst>
    <p:notesMasterId r:id="rId57"/>
  </p:notesMasterIdLst>
  <p:handoutMasterIdLst>
    <p:handoutMasterId r:id="rId58"/>
  </p:handoutMasterIdLst>
  <p:sldIdLst>
    <p:sldId id="287" r:id="rId3"/>
    <p:sldId id="290" r:id="rId4"/>
    <p:sldId id="291" r:id="rId5"/>
    <p:sldId id="292" r:id="rId6"/>
    <p:sldId id="293" r:id="rId7"/>
    <p:sldId id="294" r:id="rId8"/>
    <p:sldId id="295" r:id="rId9"/>
    <p:sldId id="296" r:id="rId10"/>
    <p:sldId id="297" r:id="rId11"/>
    <p:sldId id="257" r:id="rId12"/>
    <p:sldId id="258" r:id="rId13"/>
    <p:sldId id="298" r:id="rId14"/>
    <p:sldId id="259" r:id="rId15"/>
    <p:sldId id="260" r:id="rId16"/>
    <p:sldId id="288" r:id="rId17"/>
    <p:sldId id="289" r:id="rId18"/>
    <p:sldId id="261" r:id="rId19"/>
    <p:sldId id="262" r:id="rId20"/>
    <p:sldId id="263" r:id="rId21"/>
    <p:sldId id="264" r:id="rId22"/>
    <p:sldId id="266" r:id="rId23"/>
    <p:sldId id="267" r:id="rId24"/>
    <p:sldId id="268" r:id="rId25"/>
    <p:sldId id="269" r:id="rId26"/>
    <p:sldId id="270" r:id="rId27"/>
    <p:sldId id="271" r:id="rId28"/>
    <p:sldId id="272" r:id="rId29"/>
    <p:sldId id="273" r:id="rId30"/>
    <p:sldId id="275" r:id="rId31"/>
    <p:sldId id="276" r:id="rId32"/>
    <p:sldId id="284" r:id="rId33"/>
    <p:sldId id="314" r:id="rId34"/>
    <p:sldId id="299" r:id="rId35"/>
    <p:sldId id="300" r:id="rId36"/>
    <p:sldId id="301" r:id="rId37"/>
    <p:sldId id="302" r:id="rId38"/>
    <p:sldId id="303" r:id="rId39"/>
    <p:sldId id="304" r:id="rId40"/>
    <p:sldId id="315" r:id="rId41"/>
    <p:sldId id="277" r:id="rId42"/>
    <p:sldId id="278" r:id="rId43"/>
    <p:sldId id="279" r:id="rId44"/>
    <p:sldId id="280" r:id="rId45"/>
    <p:sldId id="281" r:id="rId46"/>
    <p:sldId id="283" r:id="rId47"/>
    <p:sldId id="305" r:id="rId48"/>
    <p:sldId id="306" r:id="rId49"/>
    <p:sldId id="307" r:id="rId50"/>
    <p:sldId id="308" r:id="rId51"/>
    <p:sldId id="309" r:id="rId52"/>
    <p:sldId id="310" r:id="rId53"/>
    <p:sldId id="311" r:id="rId54"/>
    <p:sldId id="312" r:id="rId55"/>
    <p:sldId id="313"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92056E-0785-4A48-9440-A9D40C22CACE}"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0497C87-FDD7-4D09-85B9-0AA3500A2AA9}"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B081E05-5ABD-4DDD-84AB-2759AF4FB364}" type="slidenum">
              <a:rPr lang="en-US"/>
              <a:pPr/>
              <a:t>10</a:t>
            </a:fld>
            <a:endParaRPr lang="en-US" dirty="0"/>
          </a:p>
        </p:txBody>
      </p:sp>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p:txBody>
          <a:bodyPr/>
          <a:lstStyle/>
          <a:p>
            <a:endParaRPr lang="en-US" dirty="0"/>
          </a:p>
        </p:txBody>
      </p:sp>
      <p:sp>
        <p:nvSpPr>
          <p:cNvPr id="501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FBDBEA6-8BA7-4D51-94A6-937E758243A9}" type="slidenum">
              <a:rPr lang="en-US" sz="1200"/>
              <a:pPr algn="r"/>
              <a:t>10</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FE56206-B65C-4B5E-A10D-ACDC0FC0304C}" type="slidenum">
              <a:rPr lang="en-US"/>
              <a:pPr/>
              <a:t>22</a:t>
            </a:fld>
            <a:endParaRPr lang="en-US" dirty="0"/>
          </a:p>
        </p:txBody>
      </p:sp>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p:txBody>
          <a:bodyPr/>
          <a:lstStyle/>
          <a:p>
            <a:endParaRPr lang="en-US" dirty="0"/>
          </a:p>
        </p:txBody>
      </p:sp>
      <p:sp>
        <p:nvSpPr>
          <p:cNvPr id="706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9007C28-6312-41CE-BE0C-01A067CBBBAC}" type="slidenum">
              <a:rPr lang="en-US" sz="1200"/>
              <a:pPr algn="r"/>
              <a:t>22</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962AF61-0DE1-42CC-B2A9-8885109C372C}" type="slidenum">
              <a:rPr lang="en-US"/>
              <a:pPr/>
              <a:t>23</a:t>
            </a:fld>
            <a:endParaRPr lang="en-US" dirty="0"/>
          </a:p>
        </p:txBody>
      </p:sp>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p:txBody>
          <a:bodyPr/>
          <a:lstStyle/>
          <a:p>
            <a:endParaRPr lang="en-US" dirty="0"/>
          </a:p>
        </p:txBody>
      </p:sp>
      <p:sp>
        <p:nvSpPr>
          <p:cNvPr id="727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670CFAB-811D-409C-92E1-00948DBE16EB}" type="slidenum">
              <a:rPr lang="en-US" sz="1200"/>
              <a:pPr algn="r"/>
              <a:t>23</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482B91-39AC-4B1A-952F-939261EBA2CB}" type="slidenum">
              <a:rPr lang="en-US"/>
              <a:pPr/>
              <a:t>24</a:t>
            </a:fld>
            <a:endParaRPr lang="en-US" dirty="0"/>
          </a:p>
        </p:txBody>
      </p:sp>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p:txBody>
          <a:bodyPr/>
          <a:lstStyle/>
          <a:p>
            <a:endParaRPr lang="en-US" dirty="0"/>
          </a:p>
        </p:txBody>
      </p:sp>
      <p:sp>
        <p:nvSpPr>
          <p:cNvPr id="747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3593F7B-DC13-427E-B2F2-CDD91A8B38CA}" type="slidenum">
              <a:rPr lang="en-US" sz="1200"/>
              <a:pPr algn="r"/>
              <a:t>24</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082D936-1E68-42B1-A23E-915AC97147EF}" type="slidenum">
              <a:rPr lang="en-US"/>
              <a:pPr/>
              <a:t>25</a:t>
            </a:fld>
            <a:endParaRPr lang="en-US" dirty="0"/>
          </a:p>
        </p:txBody>
      </p:sp>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p:txBody>
          <a:bodyPr/>
          <a:lstStyle/>
          <a:p>
            <a:endParaRPr lang="en-US" dirty="0"/>
          </a:p>
        </p:txBody>
      </p:sp>
      <p:sp>
        <p:nvSpPr>
          <p:cNvPr id="768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110FE56-BC05-40AE-B33B-A8C55B2007A4}" type="slidenum">
              <a:rPr lang="en-US" sz="1200"/>
              <a:pPr algn="r"/>
              <a:t>25</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9E25D93-7F12-49E2-89F5-0D2C8D6B38A0}" type="slidenum">
              <a:rPr lang="en-US"/>
              <a:pPr/>
              <a:t>26</a:t>
            </a:fld>
            <a:endParaRPr lang="en-US" dirty="0"/>
          </a:p>
        </p:txBody>
      </p:sp>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p:txBody>
          <a:bodyPr/>
          <a:lstStyle/>
          <a:p>
            <a:endParaRPr lang="en-US" dirty="0"/>
          </a:p>
        </p:txBody>
      </p:sp>
      <p:sp>
        <p:nvSpPr>
          <p:cNvPr id="788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379B028-683D-4DDA-AB38-13127D2ED3E6}" type="slidenum">
              <a:rPr lang="en-US" sz="1200"/>
              <a:pPr algn="r"/>
              <a:t>26</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7EC7E4F-88A5-4A91-98B5-5C45B67B8C04}" type="slidenum">
              <a:rPr lang="en-US"/>
              <a:pPr/>
              <a:t>27</a:t>
            </a:fld>
            <a:endParaRPr lang="en-US" dirty="0"/>
          </a:p>
        </p:txBody>
      </p:sp>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p:txBody>
          <a:bodyPr/>
          <a:lstStyle/>
          <a:p>
            <a:endParaRPr lang="en-US" dirty="0"/>
          </a:p>
        </p:txBody>
      </p:sp>
      <p:sp>
        <p:nvSpPr>
          <p:cNvPr id="809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B1474E4-4F94-4B54-B48B-7F132217ECB5}" type="slidenum">
              <a:rPr lang="en-US" sz="1200"/>
              <a:pPr algn="r"/>
              <a:t>27</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F8A3154-2F1C-4CAC-A63A-6D5DFA7E1AC7}" type="slidenum">
              <a:rPr lang="en-US"/>
              <a:pPr/>
              <a:t>28</a:t>
            </a:fld>
            <a:endParaRPr lang="en-US" dirty="0"/>
          </a:p>
        </p:txBody>
      </p:sp>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p:txBody>
          <a:bodyPr/>
          <a:lstStyle/>
          <a:p>
            <a:endParaRPr lang="en-US" dirty="0"/>
          </a:p>
        </p:txBody>
      </p:sp>
      <p:sp>
        <p:nvSpPr>
          <p:cNvPr id="829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9857133-5901-49EB-9DCE-B0CB94661EFB}" type="slidenum">
              <a:rPr lang="en-US" sz="1200"/>
              <a:pPr algn="r"/>
              <a:t>28</a:t>
            </a:fld>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E5E8A7-D09B-46BC-A315-9CC4757C58E8}" type="slidenum">
              <a:rPr lang="en-US"/>
              <a:pPr/>
              <a:t>29</a:t>
            </a:fld>
            <a:endParaRPr lang="en-US" dirty="0"/>
          </a:p>
        </p:txBody>
      </p:sp>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p:txBody>
          <a:bodyPr/>
          <a:lstStyle/>
          <a:p>
            <a:endParaRPr lang="en-US" dirty="0"/>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535D136-C08E-45A3-8A71-9C88900C4947}" type="slidenum">
              <a:rPr lang="en-US" sz="1200"/>
              <a:pPr algn="r"/>
              <a:t>29</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3BD0773-754B-4600-B36A-6E788FC9E4FF}" type="slidenum">
              <a:rPr lang="en-US"/>
              <a:pPr/>
              <a:t>30</a:t>
            </a:fld>
            <a:endParaRPr lang="en-US" dirty="0"/>
          </a:p>
        </p:txBody>
      </p:sp>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p:txBody>
          <a:bodyPr/>
          <a:lstStyle/>
          <a:p>
            <a:endParaRPr lang="en-US" dirty="0"/>
          </a:p>
        </p:txBody>
      </p:sp>
      <p:sp>
        <p:nvSpPr>
          <p:cNvPr id="890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C00D444-641D-44D6-9B85-3BE369B6CEC6}" type="slidenum">
              <a:rPr lang="en-US" sz="1200"/>
              <a:pPr algn="r"/>
              <a:t>30</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391271-C695-42AC-B52A-A7937E26F35F}" type="slidenum">
              <a:rPr lang="en-US"/>
              <a:pPr/>
              <a:t>31</a:t>
            </a:fld>
            <a:endParaRPr lang="en-US" dirty="0"/>
          </a:p>
        </p:txBody>
      </p:sp>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p:txBody>
          <a:bodyPr/>
          <a:lstStyle/>
          <a:p>
            <a:endParaRPr lang="en-US" dirty="0"/>
          </a:p>
        </p:txBody>
      </p:sp>
      <p:sp>
        <p:nvSpPr>
          <p:cNvPr id="1065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B023DBD-D743-4749-BECC-F725CC772131}" type="slidenum">
              <a:rPr lang="en-US" sz="1200"/>
              <a:pPr algn="r"/>
              <a:t>31</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755E614-0362-4995-AFF8-5D0A18B864D8}" type="slidenum">
              <a:rPr lang="en-US"/>
              <a:pPr/>
              <a:t>11</a:t>
            </a:fld>
            <a:endParaRPr lang="en-US" dirty="0"/>
          </a:p>
        </p:txBody>
      </p:sp>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p:txBody>
          <a:bodyPr/>
          <a:lstStyle/>
          <a:p>
            <a:endParaRPr lang="en-US" dirty="0"/>
          </a:p>
        </p:txBody>
      </p:sp>
      <p:sp>
        <p:nvSpPr>
          <p:cNvPr id="522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D4649F3-D77F-465F-992B-7CEFFED7EEB5}" type="slidenum">
              <a:rPr lang="en-US" sz="1200"/>
              <a:pPr algn="r"/>
              <a:t>11</a:t>
            </a:fld>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53068B2-E12F-40D1-9BC0-8A0A396702FF}" type="slidenum">
              <a:rPr lang="en-US"/>
              <a:pPr/>
              <a:t>40</a:t>
            </a:fld>
            <a:endParaRPr lang="en-US" dirty="0"/>
          </a:p>
        </p:txBody>
      </p:sp>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p:txBody>
          <a:bodyPr/>
          <a:lstStyle/>
          <a:p>
            <a:endParaRPr lang="en-US" dirty="0"/>
          </a:p>
        </p:txBody>
      </p:sp>
      <p:sp>
        <p:nvSpPr>
          <p:cNvPr id="911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B7F2C56-269F-4282-9C96-463BAC9B63D0}" type="slidenum">
              <a:rPr lang="en-US" sz="1200"/>
              <a:pPr algn="r"/>
              <a:t>40</a:t>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4DEAD0-31BE-4F78-ACE7-80581987BBE4}" type="slidenum">
              <a:rPr lang="en-US"/>
              <a:pPr/>
              <a:t>41</a:t>
            </a:fld>
            <a:endParaRPr lang="en-US" dirty="0"/>
          </a:p>
        </p:txBody>
      </p:sp>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p:txBody>
          <a:bodyPr/>
          <a:lstStyle/>
          <a:p>
            <a:endParaRPr lang="en-US" dirty="0"/>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35EBB7B-531B-46DC-878C-BD6AEE0E6BA2}" type="slidenum">
              <a:rPr lang="en-US" sz="1200"/>
              <a:pPr algn="r"/>
              <a:t>41</a:t>
            </a:fld>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72E20D4-95F4-4872-B973-A262C67DD879}" type="slidenum">
              <a:rPr lang="en-US"/>
              <a:pPr/>
              <a:t>42</a:t>
            </a:fld>
            <a:endParaRPr lang="en-US" dirty="0"/>
          </a:p>
        </p:txBody>
      </p:sp>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p:txBody>
          <a:bodyPr/>
          <a:lstStyle/>
          <a:p>
            <a:endParaRPr lang="en-US" dirty="0"/>
          </a:p>
        </p:txBody>
      </p:sp>
      <p:sp>
        <p:nvSpPr>
          <p:cNvPr id="952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4C34D92-CE36-44AA-8429-1B2A1BD38570}" type="slidenum">
              <a:rPr lang="en-US" sz="1200"/>
              <a:pPr algn="r"/>
              <a:t>42</a:t>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2E7EDB2-30E3-4870-A1D8-E36916A0167D}" type="slidenum">
              <a:rPr lang="en-US"/>
              <a:pPr/>
              <a:t>43</a:t>
            </a:fld>
            <a:endParaRPr lang="en-US" dirty="0"/>
          </a:p>
        </p:txBody>
      </p:sp>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p:txBody>
          <a:bodyPr/>
          <a:lstStyle/>
          <a:p>
            <a:endParaRPr lang="en-US" dirty="0"/>
          </a:p>
        </p:txBody>
      </p:sp>
      <p:sp>
        <p:nvSpPr>
          <p:cNvPr id="972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9B67949-D55A-45D5-8B2D-F598158BB714}" type="slidenum">
              <a:rPr lang="en-US" sz="1200"/>
              <a:pPr algn="r"/>
              <a:t>43</a:t>
            </a:fld>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F7C08B-4816-4B6A-B380-E51B8F3697C3}" type="slidenum">
              <a:rPr lang="en-US"/>
              <a:pPr/>
              <a:t>44</a:t>
            </a:fld>
            <a:endParaRPr lang="en-US" dirty="0"/>
          </a:p>
        </p:txBody>
      </p:sp>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p:txBody>
          <a:bodyPr/>
          <a:lstStyle/>
          <a:p>
            <a:endParaRPr lang="en-US" dirty="0"/>
          </a:p>
        </p:txBody>
      </p:sp>
      <p:sp>
        <p:nvSpPr>
          <p:cNvPr id="993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86D7D08-B1B9-494A-BE06-68867AA0EC60}" type="slidenum">
              <a:rPr lang="en-US" sz="1200"/>
              <a:pPr algn="r"/>
              <a:t>44</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2D95F7C-1588-4BE6-B3F0-FD55E2EF0AA1}" type="slidenum">
              <a:rPr lang="en-US"/>
              <a:pPr/>
              <a:t>45</a:t>
            </a:fld>
            <a:endParaRPr lang="en-US" dirty="0"/>
          </a:p>
        </p:txBody>
      </p:sp>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p:txBody>
          <a:bodyPr/>
          <a:lstStyle/>
          <a:p>
            <a:endParaRPr lang="en-US" dirty="0"/>
          </a:p>
        </p:txBody>
      </p:sp>
      <p:sp>
        <p:nvSpPr>
          <p:cNvPr id="1044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D7D1A10-821E-44C1-BCE3-70C58E4C57FB}" type="slidenum">
              <a:rPr lang="en-US" sz="1200"/>
              <a:pPr algn="r"/>
              <a:t>45</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246ADD-3BF5-45DE-AF07-82A82A5ED8D4}" type="slidenum">
              <a:rPr lang="en-US"/>
              <a:pPr/>
              <a:t>13</a:t>
            </a:fld>
            <a:endParaRPr lang="en-US" dirty="0"/>
          </a:p>
        </p:txBody>
      </p:sp>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p:txBody>
          <a:bodyPr/>
          <a:lstStyle/>
          <a:p>
            <a:endParaRPr lang="en-US" dirty="0"/>
          </a:p>
        </p:txBody>
      </p:sp>
      <p:sp>
        <p:nvSpPr>
          <p:cNvPr id="54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BAC48F8-DB9A-4A92-8CF3-29178C62FE67}" type="slidenum">
              <a:rPr lang="en-US" sz="1200"/>
              <a:pPr algn="r"/>
              <a:t>13</a:t>
            </a:fld>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B49F58-DB19-42B2-935F-80194430D611}" type="slidenum">
              <a:rPr lang="en-US"/>
              <a:pPr/>
              <a:t>14</a:t>
            </a:fld>
            <a:endParaRPr lang="en-US" dirty="0"/>
          </a:p>
        </p:txBody>
      </p:sp>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p:txBody>
          <a:bodyPr/>
          <a:lstStyle/>
          <a:p>
            <a:endParaRPr lang="en-US" dirty="0"/>
          </a:p>
        </p:txBody>
      </p:sp>
      <p:sp>
        <p:nvSpPr>
          <p:cNvPr id="56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60A9D92-3957-41F9-A76E-AA5EF04A05FE}" type="slidenum">
              <a:rPr lang="en-US" sz="1200"/>
              <a:pPr algn="r"/>
              <a:t>14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3C7DDF8-4C98-4807-BBDE-66F8AD60CE04}" type="slidenum">
              <a:rPr lang="en-US"/>
              <a:pPr/>
              <a:t>17</a:t>
            </a:fld>
            <a:endParaRPr lang="en-US" dirty="0"/>
          </a:p>
        </p:txBody>
      </p:sp>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p:txBody>
          <a:bodyPr/>
          <a:lstStyle/>
          <a:p>
            <a:endParaRPr lang="en-US" dirty="0"/>
          </a:p>
        </p:txBody>
      </p:sp>
      <p:sp>
        <p:nvSpPr>
          <p:cNvPr id="583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A5D0CC6-6F9A-4ED5-AD41-C44F8DBBEBC6}" type="slidenum">
              <a:rPr lang="en-US" sz="1200"/>
              <a:pPr algn="r"/>
              <a:t>17</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CCF8AC2-F6DC-436D-98F7-FA7CB7F2AA4E}" type="slidenum">
              <a:rPr lang="en-US"/>
              <a:pPr/>
              <a:t>18</a:t>
            </a:fld>
            <a:endParaRPr lang="en-US" dirty="0"/>
          </a:p>
        </p:txBody>
      </p:sp>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p:txBody>
          <a:bodyPr/>
          <a:lstStyle/>
          <a:p>
            <a:endParaRPr lang="en-US" dirty="0"/>
          </a:p>
        </p:txBody>
      </p:sp>
      <p:sp>
        <p:nvSpPr>
          <p:cNvPr id="604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2B465FD-4FE7-48D1-B228-DC0DF4934013}" type="slidenum">
              <a:rPr lang="en-US" sz="1200"/>
              <a:pPr algn="r"/>
              <a:t>18</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F2958E-A6C5-4E1D-BE40-1718136914C6}" type="slidenum">
              <a:rPr lang="en-US"/>
              <a:pPr/>
              <a:t>19</a:t>
            </a:fld>
            <a:endParaRPr lang="en-US" dirty="0"/>
          </a:p>
        </p:txBody>
      </p:sp>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p:txBody>
          <a:bodyPr/>
          <a:lstStyle/>
          <a:p>
            <a:endParaRPr lang="en-US" dirty="0"/>
          </a:p>
        </p:txBody>
      </p:sp>
      <p:sp>
        <p:nvSpPr>
          <p:cNvPr id="624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748B0B0-9994-4207-9FC3-7D37526923D6}" type="slidenum">
              <a:rPr lang="en-US" sz="1200"/>
              <a:pPr algn="r"/>
              <a:t>19</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C53EEFD-A5D2-4DA4-BB79-BBE140A4E937}" type="slidenum">
              <a:rPr lang="en-US"/>
              <a:pPr/>
              <a:t>20</a:t>
            </a:fld>
            <a:endParaRPr lang="en-US" dirty="0"/>
          </a:p>
        </p:txBody>
      </p:sp>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p:txBody>
          <a:bodyPr/>
          <a:lstStyle/>
          <a:p>
            <a:endParaRPr lang="en-US" dirty="0"/>
          </a:p>
        </p:txBody>
      </p:sp>
      <p:sp>
        <p:nvSpPr>
          <p:cNvPr id="645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1273F0F-917D-4930-A166-72483C57BB79}" type="slidenum">
              <a:rPr lang="en-US" sz="1200"/>
              <a:pPr algn="r"/>
              <a:t>20</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204F64-C32F-40FD-8940-872A50003B69}" type="slidenum">
              <a:rPr lang="en-US"/>
              <a:pPr/>
              <a:t>21</a:t>
            </a:fld>
            <a:endParaRPr lang="en-US" dirty="0"/>
          </a:p>
        </p:txBody>
      </p:sp>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p:txBody>
          <a:bodyPr/>
          <a:lstStyle/>
          <a:p>
            <a:endParaRPr lang="en-US" dirty="0"/>
          </a:p>
        </p:txBody>
      </p:sp>
      <p:sp>
        <p:nvSpPr>
          <p:cNvPr id="686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BA69399-7BF4-4219-B513-A281B2758421}" type="slidenum">
              <a:rPr lang="en-US" sz="1200"/>
              <a:pPr algn="r"/>
              <a:t>21</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dirty="0"/>
          </a:p>
        </p:txBody>
      </p:sp>
      <p:sp>
        <p:nvSpPr>
          <p:cNvPr id="5125" name="Rectangle 5"/>
          <p:cNvSpPr>
            <a:spLocks noGrp="1" noChangeArrowheads="1"/>
          </p:cNvSpPr>
          <p:nvPr>
            <p:ph type="ftr" sz="quarter" idx="3"/>
          </p:nvPr>
        </p:nvSpPr>
        <p:spPr/>
        <p:txBody>
          <a:bodyPr/>
          <a:lstStyle>
            <a:lvl1pPr>
              <a:defRPr/>
            </a:lvl1pPr>
          </a:lstStyle>
          <a:p>
            <a:endParaRPr lang="en-US" dirty="0"/>
          </a:p>
        </p:txBody>
      </p:sp>
      <p:sp>
        <p:nvSpPr>
          <p:cNvPr id="5126" name="Rectangle 6"/>
          <p:cNvSpPr>
            <a:spLocks noGrp="1" noChangeArrowheads="1"/>
          </p:cNvSpPr>
          <p:nvPr>
            <p:ph type="sldNum" sz="quarter" idx="4"/>
          </p:nvPr>
        </p:nvSpPr>
        <p:spPr/>
        <p:txBody>
          <a:bodyPr/>
          <a:lstStyle>
            <a:lvl1pPr>
              <a:defRPr/>
            </a:lvl1pPr>
          </a:lstStyle>
          <a:p>
            <a:fld id="{3D96F628-3846-446C-9B7B-DDF18DF56C42}" type="slidenum">
              <a:rPr lang="en-US"/>
              <a:pPr/>
              <a:t>‹#›</a:t>
            </a:fld>
            <a:endParaRPr lang="en-US" dirty="0"/>
          </a:p>
        </p:txBody>
      </p:sp>
      <p:sp>
        <p:nvSpPr>
          <p:cNvPr id="5127" name="Text Box 7"/>
          <p:cNvSpPr txBox="1">
            <a:spLocks noChangeArrowheads="1"/>
          </p:cNvSpPr>
          <p:nvPr/>
        </p:nvSpPr>
        <p:spPr bwMode="auto">
          <a:xfrm>
            <a:off x="7580313" y="1295400"/>
            <a:ext cx="1519237" cy="228600"/>
          </a:xfrm>
          <a:prstGeom prst="rect">
            <a:avLst/>
          </a:prstGeom>
          <a:noFill/>
          <a:ln w="9525">
            <a:noFill/>
            <a:miter lim="800000"/>
            <a:headEnd/>
            <a:tailEnd/>
          </a:ln>
          <a:effectLst/>
        </p:spPr>
        <p:txBody>
          <a:bodyPr wrap="none">
            <a:spAutoFit/>
          </a:bodyPr>
          <a:lstStyle/>
          <a:p>
            <a:pPr eaLnBrk="0" hangingPunct="0"/>
            <a:r>
              <a:rPr lang="en-US" sz="900" dirty="0">
                <a:latin typeface="Verdana" pitchFamily="34" charset="0"/>
                <a:ea typeface="ＭＳ Ｐゴシック" pitchFamily="34" charset="-128"/>
              </a:rPr>
              <a:t>www.bakerdaniels.com</a:t>
            </a:r>
          </a:p>
        </p:txBody>
      </p:sp>
      <p:grpSp>
        <p:nvGrpSpPr>
          <p:cNvPr id="5128" name="Group 8"/>
          <p:cNvGrpSpPr>
            <a:grpSpLocks/>
          </p:cNvGrpSpPr>
          <p:nvPr/>
        </p:nvGrpSpPr>
        <p:grpSpPr bwMode="auto">
          <a:xfrm>
            <a:off x="0" y="0"/>
            <a:ext cx="9144000" cy="1524000"/>
            <a:chOff x="0" y="0"/>
            <a:chExt cx="5760" cy="960"/>
          </a:xfrm>
        </p:grpSpPr>
        <p:sp>
          <p:nvSpPr>
            <p:cNvPr id="5129" name="Rectangle 9"/>
            <p:cNvSpPr>
              <a:spLocks noChangeArrowheads="1"/>
            </p:cNvSpPr>
            <p:nvPr userDrawn="1"/>
          </p:nvSpPr>
          <p:spPr bwMode="auto">
            <a:xfrm>
              <a:off x="0" y="0"/>
              <a:ext cx="5760" cy="816"/>
            </a:xfrm>
            <a:prstGeom prst="rect">
              <a:avLst/>
            </a:prstGeom>
            <a:solidFill>
              <a:schemeClr val="tx1"/>
            </a:solidFill>
            <a:ln w="9525">
              <a:noFill/>
              <a:miter lim="800000"/>
              <a:headEnd/>
              <a:tailEnd/>
            </a:ln>
            <a:effectLst/>
          </p:spPr>
          <p:txBody>
            <a:bodyPr wrap="none" anchor="ctr"/>
            <a:lstStyle/>
            <a:p>
              <a:endParaRPr lang="en-US" dirty="0"/>
            </a:p>
          </p:txBody>
        </p:sp>
        <p:sp>
          <p:nvSpPr>
            <p:cNvPr id="5130" name="Rectangle 10"/>
            <p:cNvSpPr>
              <a:spLocks noChangeArrowheads="1"/>
            </p:cNvSpPr>
            <p:nvPr userDrawn="1"/>
          </p:nvSpPr>
          <p:spPr bwMode="auto">
            <a:xfrm>
              <a:off x="0" y="818"/>
              <a:ext cx="5760" cy="142"/>
            </a:xfrm>
            <a:prstGeom prst="rect">
              <a:avLst/>
            </a:prstGeom>
            <a:solidFill>
              <a:srgbClr val="AD0031"/>
            </a:solidFill>
            <a:ln w="9525">
              <a:noFill/>
              <a:miter lim="800000"/>
              <a:headEnd/>
              <a:tailEnd/>
            </a:ln>
            <a:effectLst/>
          </p:spPr>
          <p:txBody>
            <a:bodyPr wrap="none" anchor="ctr"/>
            <a:lstStyle/>
            <a:p>
              <a:endParaRPr lang="en-US" dirty="0"/>
            </a:p>
          </p:txBody>
        </p:sp>
      </p:grpSp>
      <p:sp>
        <p:nvSpPr>
          <p:cNvPr id="5131" name="Text Box 11"/>
          <p:cNvSpPr txBox="1">
            <a:spLocks noChangeArrowheads="1"/>
          </p:cNvSpPr>
          <p:nvPr/>
        </p:nvSpPr>
        <p:spPr bwMode="auto">
          <a:xfrm>
            <a:off x="180975" y="1295400"/>
            <a:ext cx="1519238" cy="228600"/>
          </a:xfrm>
          <a:prstGeom prst="rect">
            <a:avLst/>
          </a:prstGeom>
          <a:noFill/>
          <a:ln w="9525">
            <a:noFill/>
            <a:miter lim="800000"/>
            <a:headEnd/>
            <a:tailEnd/>
          </a:ln>
          <a:effectLst/>
        </p:spPr>
        <p:txBody>
          <a:bodyPr wrap="none">
            <a:spAutoFit/>
          </a:bodyPr>
          <a:lstStyle/>
          <a:p>
            <a:pPr eaLnBrk="0" hangingPunct="0"/>
            <a:r>
              <a:rPr lang="en-US" sz="900" dirty="0">
                <a:solidFill>
                  <a:schemeClr val="tx2"/>
                </a:solidFill>
                <a:latin typeface="Verdana" pitchFamily="34" charset="0"/>
                <a:ea typeface="ＭＳ Ｐゴシック" pitchFamily="34" charset="-128"/>
              </a:rPr>
              <a:t>www.bakerdaniels.com</a:t>
            </a:r>
          </a:p>
        </p:txBody>
      </p:sp>
      <p:pic>
        <p:nvPicPr>
          <p:cNvPr id="5132" name="Picture 12" descr="Smaller BkDan_Stacked_2C"/>
          <p:cNvPicPr>
            <a:picLocks noChangeAspect="1" noChangeArrowheads="1"/>
          </p:cNvPicPr>
          <p:nvPr/>
        </p:nvPicPr>
        <p:blipFill>
          <a:blip r:embed="rId3" cstate="print"/>
          <a:srcRect/>
          <a:stretch>
            <a:fillRect/>
          </a:stretch>
        </p:blipFill>
        <p:spPr bwMode="auto">
          <a:xfrm>
            <a:off x="228600" y="381000"/>
            <a:ext cx="1828800" cy="709613"/>
          </a:xfrm>
          <a:prstGeom prst="rect">
            <a:avLst/>
          </a:prstGeom>
          <a:noFill/>
        </p:spPr>
      </p:pic>
      <p:graphicFrame>
        <p:nvGraphicFramePr>
          <p:cNvPr id="5133" name="Object 13"/>
          <p:cNvGraphicFramePr>
            <a:graphicFrameLocks noChangeAspect="1"/>
          </p:cNvGraphicFramePr>
          <p:nvPr/>
        </p:nvGraphicFramePr>
        <p:xfrm>
          <a:off x="4419600" y="0"/>
          <a:ext cx="4543425" cy="1298575"/>
        </p:xfrm>
        <a:graphic>
          <a:graphicData uri="http://schemas.openxmlformats.org/presentationml/2006/ole">
            <p:oleObj spid="_x0000_s5133" name="Photo Editor Photo" r:id="rId4" imgW="7095238" imgH="2029108" progId="">
              <p:embed/>
            </p:oleObj>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F8451C1-3120-419C-8C9C-89F37FA88072}"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F8B7E39-600E-4332-9134-652020DEFA0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218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1863" name="Text Box 7"/>
          <p:cNvSpPr txBox="1">
            <a:spLocks noChangeArrowheads="1"/>
          </p:cNvSpPr>
          <p:nvPr/>
        </p:nvSpPr>
        <p:spPr bwMode="auto">
          <a:xfrm>
            <a:off x="7580313" y="1295400"/>
            <a:ext cx="1519237" cy="228600"/>
          </a:xfrm>
          <a:prstGeom prst="rect">
            <a:avLst/>
          </a:prstGeom>
          <a:noFill/>
          <a:ln w="9525">
            <a:noFill/>
            <a:miter lim="800000"/>
            <a:headEnd/>
            <a:tailEnd/>
          </a:ln>
          <a:effectLst/>
        </p:spPr>
        <p:txBody>
          <a:bodyPr wrap="none">
            <a:spAutoFit/>
          </a:bodyPr>
          <a:lstStyle/>
          <a:p>
            <a:pPr eaLnBrk="0" hangingPunct="0"/>
            <a:r>
              <a:rPr lang="en-US" sz="900" dirty="0">
                <a:latin typeface="Verdana" pitchFamily="34" charset="0"/>
                <a:ea typeface="ＭＳ Ｐゴシック" pitchFamily="34" charset="-128"/>
              </a:rPr>
              <a:t>www.bakerdaniels.com</a:t>
            </a:r>
          </a:p>
        </p:txBody>
      </p:sp>
      <p:grpSp>
        <p:nvGrpSpPr>
          <p:cNvPr id="121864" name="Group 8"/>
          <p:cNvGrpSpPr>
            <a:grpSpLocks/>
          </p:cNvGrpSpPr>
          <p:nvPr/>
        </p:nvGrpSpPr>
        <p:grpSpPr bwMode="auto">
          <a:xfrm>
            <a:off x="0" y="0"/>
            <a:ext cx="9144000" cy="1524000"/>
            <a:chOff x="0" y="0"/>
            <a:chExt cx="5760" cy="960"/>
          </a:xfrm>
        </p:grpSpPr>
        <p:sp>
          <p:nvSpPr>
            <p:cNvPr id="121865" name="Rectangle 9"/>
            <p:cNvSpPr>
              <a:spLocks noChangeArrowheads="1"/>
            </p:cNvSpPr>
            <p:nvPr userDrawn="1"/>
          </p:nvSpPr>
          <p:spPr bwMode="auto">
            <a:xfrm>
              <a:off x="0" y="0"/>
              <a:ext cx="5760" cy="816"/>
            </a:xfrm>
            <a:prstGeom prst="rect">
              <a:avLst/>
            </a:prstGeom>
            <a:solidFill>
              <a:schemeClr val="tx1"/>
            </a:solidFill>
            <a:ln w="9525">
              <a:noFill/>
              <a:miter lim="800000"/>
              <a:headEnd/>
              <a:tailEnd/>
            </a:ln>
            <a:effectLst/>
          </p:spPr>
          <p:txBody>
            <a:bodyPr wrap="none" anchor="ctr"/>
            <a:lstStyle/>
            <a:p>
              <a:endParaRPr lang="en-US" dirty="0"/>
            </a:p>
          </p:txBody>
        </p:sp>
        <p:sp>
          <p:nvSpPr>
            <p:cNvPr id="121866" name="Rectangle 10"/>
            <p:cNvSpPr>
              <a:spLocks noChangeArrowheads="1"/>
            </p:cNvSpPr>
            <p:nvPr userDrawn="1"/>
          </p:nvSpPr>
          <p:spPr bwMode="auto">
            <a:xfrm>
              <a:off x="0" y="818"/>
              <a:ext cx="5760" cy="142"/>
            </a:xfrm>
            <a:prstGeom prst="rect">
              <a:avLst/>
            </a:prstGeom>
            <a:solidFill>
              <a:srgbClr val="AD0031"/>
            </a:solidFill>
            <a:ln w="9525">
              <a:noFill/>
              <a:miter lim="800000"/>
              <a:headEnd/>
              <a:tailEnd/>
            </a:ln>
            <a:effectLst/>
          </p:spPr>
          <p:txBody>
            <a:bodyPr wrap="none" anchor="ctr"/>
            <a:lstStyle/>
            <a:p>
              <a:endParaRPr lang="en-US" dirty="0"/>
            </a:p>
          </p:txBody>
        </p:sp>
      </p:grpSp>
      <p:sp>
        <p:nvSpPr>
          <p:cNvPr id="121867" name="Text Box 11"/>
          <p:cNvSpPr txBox="1">
            <a:spLocks noChangeArrowheads="1"/>
          </p:cNvSpPr>
          <p:nvPr/>
        </p:nvSpPr>
        <p:spPr bwMode="auto">
          <a:xfrm>
            <a:off x="180975" y="1295400"/>
            <a:ext cx="1519238" cy="228600"/>
          </a:xfrm>
          <a:prstGeom prst="rect">
            <a:avLst/>
          </a:prstGeom>
          <a:noFill/>
          <a:ln w="9525">
            <a:noFill/>
            <a:miter lim="800000"/>
            <a:headEnd/>
            <a:tailEnd/>
          </a:ln>
          <a:effectLst/>
        </p:spPr>
        <p:txBody>
          <a:bodyPr wrap="none">
            <a:spAutoFit/>
          </a:bodyPr>
          <a:lstStyle/>
          <a:p>
            <a:pPr eaLnBrk="0" hangingPunct="0"/>
            <a:r>
              <a:rPr lang="en-US" sz="900" dirty="0">
                <a:solidFill>
                  <a:schemeClr val="tx2"/>
                </a:solidFill>
                <a:latin typeface="Verdana" pitchFamily="34" charset="0"/>
                <a:ea typeface="ＭＳ Ｐゴシック" pitchFamily="34" charset="-128"/>
              </a:rPr>
              <a:t>www.bakerdaniels.com</a:t>
            </a:r>
          </a:p>
        </p:txBody>
      </p:sp>
      <p:pic>
        <p:nvPicPr>
          <p:cNvPr id="121868" name="Picture 12" descr="Smaller BkDan_Stacked_2C"/>
          <p:cNvPicPr>
            <a:picLocks noChangeAspect="1" noChangeArrowheads="1"/>
          </p:cNvPicPr>
          <p:nvPr/>
        </p:nvPicPr>
        <p:blipFill>
          <a:blip r:embed="rId3" cstate="print"/>
          <a:srcRect/>
          <a:stretch>
            <a:fillRect/>
          </a:stretch>
        </p:blipFill>
        <p:spPr bwMode="auto">
          <a:xfrm>
            <a:off x="228600" y="381000"/>
            <a:ext cx="1828800" cy="709613"/>
          </a:xfrm>
          <a:prstGeom prst="rect">
            <a:avLst/>
          </a:prstGeom>
          <a:noFill/>
        </p:spPr>
      </p:pic>
      <p:graphicFrame>
        <p:nvGraphicFramePr>
          <p:cNvPr id="121869" name="Object 13"/>
          <p:cNvGraphicFramePr>
            <a:graphicFrameLocks noChangeAspect="1"/>
          </p:cNvGraphicFramePr>
          <p:nvPr/>
        </p:nvGraphicFramePr>
        <p:xfrm>
          <a:off x="4419600" y="0"/>
          <a:ext cx="4543425" cy="1298575"/>
        </p:xfrm>
        <a:graphic>
          <a:graphicData uri="http://schemas.openxmlformats.org/presentationml/2006/ole">
            <p:oleObj spid="_x0000_s121869" name="Photo Editor Photo" r:id="rId4" imgW="7095238" imgH="2029108" progId="">
              <p:embed/>
            </p:oleObj>
          </a:graphicData>
        </a:graphic>
      </p:graphicFrame>
      <p:sp>
        <p:nvSpPr>
          <p:cNvPr id="14" name="Date Placeholder 13"/>
          <p:cNvSpPr>
            <a:spLocks noGrp="1"/>
          </p:cNvSpPr>
          <p:nvPr>
            <p:ph type="dt" sz="half" idx="10"/>
          </p:nvPr>
        </p:nvSpPr>
        <p:spPr/>
        <p:txBody>
          <a:bodyPr/>
          <a:lstStyle/>
          <a:p>
            <a:endParaRPr lang="en-US" dirty="0"/>
          </a:p>
        </p:txBody>
      </p:sp>
      <p:sp>
        <p:nvSpPr>
          <p:cNvPr id="15" name="Slide Number Placeholder 14"/>
          <p:cNvSpPr>
            <a:spLocks noGrp="1"/>
          </p:cNvSpPr>
          <p:nvPr>
            <p:ph type="sldNum" sz="quarter" idx="11"/>
          </p:nvPr>
        </p:nvSpPr>
        <p:spPr/>
        <p:txBody>
          <a:bodyPr/>
          <a:lstStyle/>
          <a:p>
            <a:fld id="{EB478035-3B39-458E-AA80-BBF2D1C7CBB0}"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1A092D-FEC4-483E-B05A-5B6F96489938}"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8C4ED59-2367-44F3-911B-4E2F0A97D638}"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DA8EA5C-FCAE-46D8-97A2-FE2B03BBCC6E}"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FA847DFC-26A8-44D4-90D8-C35B9DD454A3}"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3174463-E8EF-4F49-A879-AE09B9FEFC4C}"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D0E8F66-2EB1-435B-A527-E3E0D311FB39}"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EB17DDD-7E40-45C6-B401-B41D5B302F2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7B5C14E-2A3A-4458-8E30-5698402EE5E5}"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419B3A0-1B24-49A6-89D7-4D4DC7C5CA1A}"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35BFFA9-F163-4F4B-905C-E5FBF2233770}"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E8FD43D-288E-4F95-8095-5B46EB2D4E8B}"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81B9B6F-E814-470C-A7AE-977FFA7A1E1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F547ADB-3992-4B33-950B-382E73BC26B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3BC85DE-4267-4984-A1C9-DB0B801FBE44}"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AD84429-76F3-4922-B5CD-75625D9DC9EF}"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2690F90-6744-4312-A8C9-D689E5E8EB6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E8F6958-CE1A-400C-9DDE-9F2940EECB7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BE3EB6-DCFE-437B-A1EB-6A393BE1BF9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3.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3.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05000"/>
            <a:ext cx="8229600" cy="4221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01823C-46B0-487C-9432-22A6215D28EF}" type="slidenum">
              <a:rPr lang="en-US"/>
              <a:pPr/>
              <a:t>‹#›</a:t>
            </a:fld>
            <a:endParaRPr lang="en-US" dirty="0"/>
          </a:p>
        </p:txBody>
      </p:sp>
      <p:grpSp>
        <p:nvGrpSpPr>
          <p:cNvPr id="4103" name="Group 7"/>
          <p:cNvGrpSpPr>
            <a:grpSpLocks/>
          </p:cNvGrpSpPr>
          <p:nvPr/>
        </p:nvGrpSpPr>
        <p:grpSpPr bwMode="auto">
          <a:xfrm>
            <a:off x="0" y="0"/>
            <a:ext cx="9144000" cy="781050"/>
            <a:chOff x="0" y="0"/>
            <a:chExt cx="5760" cy="492"/>
          </a:xfrm>
        </p:grpSpPr>
        <p:sp>
          <p:nvSpPr>
            <p:cNvPr id="4104" name="Rectangle 8"/>
            <p:cNvSpPr>
              <a:spLocks noChangeArrowheads="1"/>
            </p:cNvSpPr>
            <p:nvPr userDrawn="1"/>
          </p:nvSpPr>
          <p:spPr bwMode="auto">
            <a:xfrm>
              <a:off x="0" y="0"/>
              <a:ext cx="5760" cy="480"/>
            </a:xfrm>
            <a:prstGeom prst="rect">
              <a:avLst/>
            </a:prstGeom>
            <a:solidFill>
              <a:schemeClr val="tx1"/>
            </a:solidFill>
            <a:ln w="9525">
              <a:noFill/>
              <a:miter lim="800000"/>
              <a:headEnd/>
              <a:tailEnd/>
            </a:ln>
            <a:effectLst/>
          </p:spPr>
          <p:txBody>
            <a:bodyPr wrap="none" anchor="ctr"/>
            <a:lstStyle/>
            <a:p>
              <a:endParaRPr lang="en-US" dirty="0"/>
            </a:p>
          </p:txBody>
        </p:sp>
        <p:sp>
          <p:nvSpPr>
            <p:cNvPr id="4105" name="Rectangle 9"/>
            <p:cNvSpPr>
              <a:spLocks noChangeArrowheads="1"/>
            </p:cNvSpPr>
            <p:nvPr userDrawn="1"/>
          </p:nvSpPr>
          <p:spPr bwMode="auto">
            <a:xfrm>
              <a:off x="0" y="350"/>
              <a:ext cx="5760" cy="142"/>
            </a:xfrm>
            <a:prstGeom prst="rect">
              <a:avLst/>
            </a:prstGeom>
            <a:solidFill>
              <a:srgbClr val="AD0031"/>
            </a:solidFill>
            <a:ln w="9525">
              <a:noFill/>
              <a:miter lim="800000"/>
              <a:headEnd/>
              <a:tailEnd/>
            </a:ln>
            <a:effectLst/>
          </p:spPr>
          <p:txBody>
            <a:bodyPr wrap="none" anchor="ctr"/>
            <a:lstStyle/>
            <a:p>
              <a:endParaRPr lang="en-US" dirty="0"/>
            </a:p>
          </p:txBody>
        </p:sp>
      </p:grpSp>
      <p:pic>
        <p:nvPicPr>
          <p:cNvPr id="4106" name="Picture 10" descr="Smaller BakerDaniels_2C"/>
          <p:cNvPicPr>
            <a:picLocks noChangeAspect="1" noChangeArrowheads="1"/>
          </p:cNvPicPr>
          <p:nvPr/>
        </p:nvPicPr>
        <p:blipFill>
          <a:blip r:embed="rId14" cstate="print"/>
          <a:srcRect/>
          <a:stretch>
            <a:fillRect/>
          </a:stretch>
        </p:blipFill>
        <p:spPr bwMode="auto">
          <a:xfrm>
            <a:off x="6019800" y="219075"/>
            <a:ext cx="2741613" cy="252413"/>
          </a:xfrm>
          <a:prstGeom prst="rect">
            <a:avLst/>
          </a:prstGeom>
          <a:noFill/>
        </p:spPr>
      </p:pic>
      <p:graphicFrame>
        <p:nvGraphicFramePr>
          <p:cNvPr id="4108" name="Object 12"/>
          <p:cNvGraphicFramePr>
            <a:graphicFrameLocks/>
          </p:cNvGraphicFramePr>
          <p:nvPr/>
        </p:nvGraphicFramePr>
        <p:xfrm>
          <a:off x="457200" y="0"/>
          <a:ext cx="2852738" cy="474663"/>
        </p:xfrm>
        <a:graphic>
          <a:graphicData uri="http://schemas.openxmlformats.org/presentationml/2006/ole">
            <p:oleObj spid="_x0000_s4108" name="Photo Editor Photo" r:id="rId15" imgW="7095238" imgH="2029108" progId="">
              <p:embed/>
            </p:oleObj>
          </a:graphicData>
        </a:graphic>
      </p:graphicFrame>
    </p:spTree>
  </p:cSld>
  <p:clrMap bg1="dk2" tx1="lt1" bg2="dk1" tx2="lt2" accent1="accent1" accent2="accent2" accent3="accent3" accent4="accent4" accent5="accent5" accent6="accent6" hlink="hlink" folHlink="folHlink"/>
  <p:sldLayoutIdLst>
    <p:sldLayoutId id="2147483650"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charset="0"/>
          <a:cs typeface="Arial" charset="0"/>
        </a:defRPr>
      </a:lvl2pPr>
      <a:lvl3pPr algn="ctr" rtl="0" fontAlgn="base">
        <a:spcBef>
          <a:spcPct val="0"/>
        </a:spcBef>
        <a:spcAft>
          <a:spcPct val="0"/>
        </a:spcAft>
        <a:defRPr sz="4000">
          <a:solidFill>
            <a:schemeClr val="tx2"/>
          </a:solidFill>
          <a:latin typeface="Arial" charset="0"/>
          <a:cs typeface="Arial" charset="0"/>
        </a:defRPr>
      </a:lvl3pPr>
      <a:lvl4pPr algn="ctr" rtl="0" fontAlgn="base">
        <a:spcBef>
          <a:spcPct val="0"/>
        </a:spcBef>
        <a:spcAft>
          <a:spcPct val="0"/>
        </a:spcAft>
        <a:defRPr sz="4000">
          <a:solidFill>
            <a:schemeClr val="tx2"/>
          </a:solidFill>
          <a:latin typeface="Arial" charset="0"/>
          <a:cs typeface="Arial" charset="0"/>
        </a:defRPr>
      </a:lvl4pPr>
      <a:lvl5pPr algn="ctr" rtl="0" fontAlgn="base">
        <a:spcBef>
          <a:spcPct val="0"/>
        </a:spcBef>
        <a:spcAft>
          <a:spcPct val="0"/>
        </a:spcAft>
        <a:defRPr sz="4000">
          <a:solidFill>
            <a:schemeClr val="tx2"/>
          </a:solidFill>
          <a:latin typeface="Arial" charset="0"/>
          <a:cs typeface="Arial" charset="0"/>
        </a:defRPr>
      </a:lvl5pPr>
      <a:lvl6pPr marL="457200" algn="ctr" rtl="0" fontAlgn="base">
        <a:spcBef>
          <a:spcPct val="0"/>
        </a:spcBef>
        <a:spcAft>
          <a:spcPct val="0"/>
        </a:spcAft>
        <a:defRPr sz="4000">
          <a:solidFill>
            <a:schemeClr val="tx2"/>
          </a:solidFill>
          <a:latin typeface="Arial" charset="0"/>
          <a:cs typeface="Arial" charset="0"/>
        </a:defRPr>
      </a:lvl6pPr>
      <a:lvl7pPr marL="914400" algn="ctr" rtl="0" fontAlgn="base">
        <a:spcBef>
          <a:spcPct val="0"/>
        </a:spcBef>
        <a:spcAft>
          <a:spcPct val="0"/>
        </a:spcAft>
        <a:defRPr sz="4000">
          <a:solidFill>
            <a:schemeClr val="tx2"/>
          </a:solidFill>
          <a:latin typeface="Arial" charset="0"/>
          <a:cs typeface="Arial" charset="0"/>
        </a:defRPr>
      </a:lvl7pPr>
      <a:lvl8pPr marL="1371600" algn="ctr" rtl="0" fontAlgn="base">
        <a:spcBef>
          <a:spcPct val="0"/>
        </a:spcBef>
        <a:spcAft>
          <a:spcPct val="0"/>
        </a:spcAft>
        <a:defRPr sz="4000">
          <a:solidFill>
            <a:schemeClr val="tx2"/>
          </a:solidFill>
          <a:latin typeface="Arial" charset="0"/>
          <a:cs typeface="Arial" charset="0"/>
        </a:defRPr>
      </a:lvl8pPr>
      <a:lvl9pPr marL="1828800" algn="ctr" rtl="0" fontAlgn="base">
        <a:spcBef>
          <a:spcPct val="0"/>
        </a:spcBef>
        <a:spcAft>
          <a:spcPct val="0"/>
        </a:spcAft>
        <a:defRPr sz="40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Font typeface="Wingdings" pitchFamily="2" charset="2"/>
        <a:buChar char="w"/>
        <a:defRPr sz="2000">
          <a:solidFill>
            <a:schemeClr val="tx1"/>
          </a:solidFill>
          <a:latin typeface="+mn-lt"/>
          <a:cs typeface="+mn-cs"/>
        </a:defRPr>
      </a:lvl3pPr>
      <a:lvl4pPr marL="1600200" indent="-228600" algn="l" rtl="0" fontAlgn="base">
        <a:spcBef>
          <a:spcPct val="20000"/>
        </a:spcBef>
        <a:spcAft>
          <a:spcPct val="0"/>
        </a:spcAft>
        <a:buFont typeface="Arial" charset="0"/>
        <a:buChar char="»"/>
        <a:defRPr sz="2000">
          <a:solidFill>
            <a:schemeClr val="tx1"/>
          </a:solidFill>
          <a:latin typeface="+mn-lt"/>
          <a:cs typeface="+mn-cs"/>
        </a:defRPr>
      </a:lvl4pPr>
      <a:lvl5pPr marL="2057400" indent="-228600" algn="l" rtl="0" fontAlgn="base">
        <a:spcBef>
          <a:spcPct val="20000"/>
        </a:spcBef>
        <a:spcAft>
          <a:spcPct val="0"/>
        </a:spcAft>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4572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0835" name="Rectangle 3"/>
          <p:cNvSpPr>
            <a:spLocks noGrp="1" noChangeArrowheads="1"/>
          </p:cNvSpPr>
          <p:nvPr>
            <p:ph type="body" idx="1"/>
          </p:nvPr>
        </p:nvSpPr>
        <p:spPr bwMode="auto">
          <a:xfrm>
            <a:off x="457200" y="1905000"/>
            <a:ext cx="8229600" cy="4221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US" dirty="0"/>
          </a:p>
        </p:txBody>
      </p:sp>
      <p:grpSp>
        <p:nvGrpSpPr>
          <p:cNvPr id="120839" name="Group 7"/>
          <p:cNvGrpSpPr>
            <a:grpSpLocks/>
          </p:cNvGrpSpPr>
          <p:nvPr/>
        </p:nvGrpSpPr>
        <p:grpSpPr bwMode="auto">
          <a:xfrm>
            <a:off x="0" y="0"/>
            <a:ext cx="9144000" cy="781050"/>
            <a:chOff x="0" y="0"/>
            <a:chExt cx="5760" cy="492"/>
          </a:xfrm>
        </p:grpSpPr>
        <p:sp>
          <p:nvSpPr>
            <p:cNvPr id="120840" name="Rectangle 8"/>
            <p:cNvSpPr>
              <a:spLocks noChangeArrowheads="1"/>
            </p:cNvSpPr>
            <p:nvPr userDrawn="1"/>
          </p:nvSpPr>
          <p:spPr bwMode="auto">
            <a:xfrm>
              <a:off x="0" y="0"/>
              <a:ext cx="5760" cy="480"/>
            </a:xfrm>
            <a:prstGeom prst="rect">
              <a:avLst/>
            </a:prstGeom>
            <a:solidFill>
              <a:schemeClr val="tx1"/>
            </a:solidFill>
            <a:ln w="9525">
              <a:noFill/>
              <a:miter lim="800000"/>
              <a:headEnd/>
              <a:tailEnd/>
            </a:ln>
            <a:effectLst/>
          </p:spPr>
          <p:txBody>
            <a:bodyPr wrap="none" anchor="ctr"/>
            <a:lstStyle/>
            <a:p>
              <a:endParaRPr lang="en-US" dirty="0"/>
            </a:p>
          </p:txBody>
        </p:sp>
        <p:sp>
          <p:nvSpPr>
            <p:cNvPr id="120841" name="Rectangle 9"/>
            <p:cNvSpPr>
              <a:spLocks noChangeArrowheads="1"/>
            </p:cNvSpPr>
            <p:nvPr userDrawn="1"/>
          </p:nvSpPr>
          <p:spPr bwMode="auto">
            <a:xfrm>
              <a:off x="0" y="350"/>
              <a:ext cx="5760" cy="142"/>
            </a:xfrm>
            <a:prstGeom prst="rect">
              <a:avLst/>
            </a:prstGeom>
            <a:solidFill>
              <a:srgbClr val="AD0031"/>
            </a:solidFill>
            <a:ln w="9525">
              <a:noFill/>
              <a:miter lim="800000"/>
              <a:headEnd/>
              <a:tailEnd/>
            </a:ln>
            <a:effectLst/>
          </p:spPr>
          <p:txBody>
            <a:bodyPr wrap="none" anchor="ctr"/>
            <a:lstStyle/>
            <a:p>
              <a:endParaRPr lang="en-US" dirty="0"/>
            </a:p>
          </p:txBody>
        </p:sp>
      </p:grpSp>
      <p:pic>
        <p:nvPicPr>
          <p:cNvPr id="120842" name="Picture 10" descr="Smaller BakerDaniels_2C"/>
          <p:cNvPicPr>
            <a:picLocks noChangeAspect="1" noChangeArrowheads="1"/>
          </p:cNvPicPr>
          <p:nvPr/>
        </p:nvPicPr>
        <p:blipFill>
          <a:blip r:embed="rId14" cstate="print"/>
          <a:srcRect/>
          <a:stretch>
            <a:fillRect/>
          </a:stretch>
        </p:blipFill>
        <p:spPr bwMode="auto">
          <a:xfrm>
            <a:off x="6019800" y="219075"/>
            <a:ext cx="2741613" cy="252413"/>
          </a:xfrm>
          <a:prstGeom prst="rect">
            <a:avLst/>
          </a:prstGeom>
          <a:noFill/>
        </p:spPr>
      </p:pic>
      <p:graphicFrame>
        <p:nvGraphicFramePr>
          <p:cNvPr id="120843" name="Object 11"/>
          <p:cNvGraphicFramePr>
            <a:graphicFrameLocks/>
          </p:cNvGraphicFramePr>
          <p:nvPr/>
        </p:nvGraphicFramePr>
        <p:xfrm>
          <a:off x="457200" y="0"/>
          <a:ext cx="2852738" cy="474663"/>
        </p:xfrm>
        <a:graphic>
          <a:graphicData uri="http://schemas.openxmlformats.org/presentationml/2006/ole">
            <p:oleObj spid="_x0000_s120843" name="Photo Editor Photo" r:id="rId15" imgW="7095238" imgH="2029108" progId="">
              <p:embed/>
            </p:oleObj>
          </a:graphicData>
        </a:graphic>
      </p:graphicFrame>
    </p:spTree>
  </p:cSld>
  <p:clrMap bg1="dk2" tx1="lt1" bg2="dk1" tx2="lt2" accent1="accent1" accent2="accent2" accent3="accent3" accent4="accent4" accent5="accent5" accent6="accent6" hlink="hlink" folHlink="folHlink"/>
  <p:sldLayoutIdLst>
    <p:sldLayoutId id="214748365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Font typeface="Wingdings" pitchFamily="2" charset="2"/>
        <a:buChar char="w"/>
        <a:defRPr sz="2400">
          <a:solidFill>
            <a:schemeClr val="tx1"/>
          </a:solidFill>
          <a:latin typeface="+mn-lt"/>
          <a:cs typeface="+mn-cs"/>
        </a:defRPr>
      </a:lvl3pPr>
      <a:lvl4pPr marL="1600200" indent="-228600" algn="l" rtl="0" fontAlgn="base">
        <a:spcBef>
          <a:spcPct val="20000"/>
        </a:spcBef>
        <a:spcAft>
          <a:spcPct val="0"/>
        </a:spcAft>
        <a:buFont typeface="Arial" charset="0"/>
        <a:buChar char="»"/>
        <a:defRPr sz="2000">
          <a:solidFill>
            <a:schemeClr val="tx1"/>
          </a:solidFill>
          <a:latin typeface="+mn-lt"/>
          <a:cs typeface="+mn-cs"/>
        </a:defRPr>
      </a:lvl4pPr>
      <a:lvl5pPr marL="2057400" indent="-228600" algn="l" rtl="0" fontAlgn="base">
        <a:spcBef>
          <a:spcPct val="20000"/>
        </a:spcBef>
        <a:spcAft>
          <a:spcPct val="0"/>
        </a:spcAft>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2"/>
          <p:cNvSpPr>
            <a:spLocks noGrp="1" noChangeArrowheads="1"/>
          </p:cNvSpPr>
          <p:nvPr>
            <p:ph type="ctrTitle"/>
          </p:nvPr>
        </p:nvSpPr>
        <p:spPr>
          <a:xfrm>
            <a:off x="457200" y="1752600"/>
            <a:ext cx="8686800" cy="1470025"/>
          </a:xfrm>
          <a:ln/>
        </p:spPr>
        <p:txBody>
          <a:bodyPr/>
          <a:lstStyle/>
          <a:p>
            <a:r>
              <a:rPr lang="en-US" dirty="0" smtClean="0"/>
              <a:t>Avoiding Fair Market Value Pitfalls</a:t>
            </a:r>
            <a:endParaRPr lang="en-US" dirty="0"/>
          </a:p>
        </p:txBody>
      </p:sp>
      <p:sp>
        <p:nvSpPr>
          <p:cNvPr id="130054" name="Rectangle 7"/>
          <p:cNvSpPr>
            <a:spLocks noChangeArrowheads="1"/>
          </p:cNvSpPr>
          <p:nvPr/>
        </p:nvSpPr>
        <p:spPr bwMode="auto">
          <a:xfrm>
            <a:off x="5342515" y="3492085"/>
            <a:ext cx="3189719" cy="3139321"/>
          </a:xfrm>
          <a:prstGeom prst="rect">
            <a:avLst/>
          </a:prstGeom>
          <a:noFill/>
          <a:ln w="9525">
            <a:noFill/>
            <a:miter lim="800000"/>
            <a:headEnd/>
            <a:tailEnd/>
          </a:ln>
        </p:spPr>
        <p:txBody>
          <a:bodyPr wrap="none" anchor="ctr">
            <a:spAutoFit/>
          </a:bodyPr>
          <a:lstStyle/>
          <a:p>
            <a:pPr algn="ctr"/>
            <a:r>
              <a:rPr lang="en-US" dirty="0" smtClean="0"/>
              <a:t>Timothy Smith, CPA/ABV</a:t>
            </a:r>
            <a:endParaRPr lang="en-US" dirty="0"/>
          </a:p>
          <a:p>
            <a:pPr algn="ctr"/>
            <a:r>
              <a:rPr lang="en-US" dirty="0" smtClean="0"/>
              <a:t>Manager</a:t>
            </a:r>
            <a:endParaRPr lang="en-US" dirty="0"/>
          </a:p>
          <a:p>
            <a:pPr algn="ctr"/>
            <a:r>
              <a:rPr lang="en-US" b="1" dirty="0"/>
              <a:t>HealthCare Appraisers, Inc.</a:t>
            </a:r>
            <a:endParaRPr lang="en-US" dirty="0"/>
          </a:p>
          <a:p>
            <a:pPr algn="ctr"/>
            <a:endParaRPr lang="en-US" dirty="0"/>
          </a:p>
          <a:p>
            <a:pPr algn="ctr"/>
            <a:r>
              <a:rPr lang="en-US" dirty="0" smtClean="0"/>
              <a:t> Dallas Office</a:t>
            </a:r>
            <a:endParaRPr lang="en-US" dirty="0"/>
          </a:p>
          <a:p>
            <a:pPr algn="ctr"/>
            <a:r>
              <a:rPr lang="en-US" dirty="0" smtClean="0"/>
              <a:t>1333 W. McDermott Drive</a:t>
            </a:r>
          </a:p>
          <a:p>
            <a:pPr algn="ctr"/>
            <a:r>
              <a:rPr lang="en-US" dirty="0" smtClean="0"/>
              <a:t>Suite 200</a:t>
            </a:r>
          </a:p>
          <a:p>
            <a:pPr algn="ctr"/>
            <a:r>
              <a:rPr lang="en-US" dirty="0" smtClean="0"/>
              <a:t>(469) 519-1201 – Phone</a:t>
            </a:r>
          </a:p>
          <a:p>
            <a:pPr algn="ctr"/>
            <a:r>
              <a:rPr lang="en-US" dirty="0" smtClean="0"/>
              <a:t>(469) 519-1202 – Facsimile</a:t>
            </a:r>
          </a:p>
          <a:p>
            <a:pPr algn="ctr"/>
            <a:endParaRPr lang="en-US" dirty="0"/>
          </a:p>
          <a:p>
            <a:pPr algn="ctr"/>
            <a:r>
              <a:rPr lang="en-US" dirty="0"/>
              <a:t>djohnson@hcfmv.com</a:t>
            </a:r>
          </a:p>
        </p:txBody>
      </p:sp>
      <p:sp>
        <p:nvSpPr>
          <p:cNvPr id="2052" name="Text Box 4"/>
          <p:cNvSpPr>
            <a:spLocks noChangeArrowheads="1"/>
          </p:cNvSpPr>
          <p:nvPr/>
        </p:nvSpPr>
        <p:spPr bwMode="auto">
          <a:xfrm>
            <a:off x="609600" y="3581400"/>
            <a:ext cx="3657600" cy="2819400"/>
          </a:xfrm>
          <a:prstGeom prst="rect">
            <a:avLst/>
          </a:prstGeom>
          <a:noFill/>
          <a:ln w="9525">
            <a:noFill/>
            <a:miter lim="800000"/>
            <a:headEnd/>
            <a:tailEnd/>
          </a:ln>
          <a:effectLst/>
        </p:spPr>
        <p:txBody>
          <a:bodyPr/>
          <a:lstStyle/>
          <a:p>
            <a:pPr algn="ctr">
              <a:lnSpc>
                <a:spcPct val="80000"/>
              </a:lnSpc>
              <a:spcBef>
                <a:spcPct val="20000"/>
              </a:spcBef>
            </a:pPr>
            <a:r>
              <a:rPr lang="en-US" dirty="0"/>
              <a:t>Robert A. Wade, Esq.</a:t>
            </a:r>
          </a:p>
          <a:p>
            <a:pPr algn="ctr">
              <a:lnSpc>
                <a:spcPct val="80000"/>
              </a:lnSpc>
              <a:spcBef>
                <a:spcPct val="20000"/>
              </a:spcBef>
            </a:pPr>
            <a:r>
              <a:rPr lang="en-US" dirty="0"/>
              <a:t>Partner</a:t>
            </a:r>
          </a:p>
          <a:p>
            <a:pPr algn="ctr">
              <a:lnSpc>
                <a:spcPct val="80000"/>
              </a:lnSpc>
              <a:spcBef>
                <a:spcPct val="20000"/>
              </a:spcBef>
            </a:pPr>
            <a:r>
              <a:rPr lang="en-US" b="1" dirty="0"/>
              <a:t>Baker &amp; Daniels LLP</a:t>
            </a:r>
            <a:br>
              <a:rPr lang="en-US" b="1" dirty="0"/>
            </a:br>
            <a:endParaRPr lang="en-US" b="1" dirty="0"/>
          </a:p>
          <a:p>
            <a:pPr algn="ctr">
              <a:lnSpc>
                <a:spcPct val="80000"/>
              </a:lnSpc>
              <a:spcBef>
                <a:spcPct val="20000"/>
              </a:spcBef>
            </a:pPr>
            <a:r>
              <a:rPr lang="en-US" dirty="0"/>
              <a:t>202 South Michigan Street</a:t>
            </a:r>
          </a:p>
          <a:p>
            <a:pPr algn="ctr">
              <a:lnSpc>
                <a:spcPct val="80000"/>
              </a:lnSpc>
              <a:spcBef>
                <a:spcPct val="20000"/>
              </a:spcBef>
            </a:pPr>
            <a:r>
              <a:rPr lang="en-US" dirty="0"/>
              <a:t>Suite 1400</a:t>
            </a:r>
          </a:p>
          <a:p>
            <a:pPr algn="ctr">
              <a:lnSpc>
                <a:spcPct val="80000"/>
              </a:lnSpc>
              <a:spcBef>
                <a:spcPct val="20000"/>
              </a:spcBef>
            </a:pPr>
            <a:r>
              <a:rPr lang="en-US" dirty="0"/>
              <a:t>South Bend, Indiana 46601</a:t>
            </a:r>
          </a:p>
          <a:p>
            <a:pPr algn="ctr">
              <a:lnSpc>
                <a:spcPct val="80000"/>
              </a:lnSpc>
              <a:spcBef>
                <a:spcPct val="20000"/>
              </a:spcBef>
            </a:pPr>
            <a:r>
              <a:rPr lang="en-US" dirty="0"/>
              <a:t>(574) 239-1906 – Direct Dial</a:t>
            </a:r>
          </a:p>
          <a:p>
            <a:pPr algn="ctr">
              <a:lnSpc>
                <a:spcPct val="80000"/>
              </a:lnSpc>
              <a:spcBef>
                <a:spcPct val="20000"/>
              </a:spcBef>
            </a:pPr>
            <a:r>
              <a:rPr lang="en-US" dirty="0"/>
              <a:t>(574) 472-4576 - Facsimile</a:t>
            </a:r>
          </a:p>
          <a:p>
            <a:pPr algn="ctr">
              <a:lnSpc>
                <a:spcPct val="80000"/>
              </a:lnSpc>
              <a:spcBef>
                <a:spcPct val="20000"/>
              </a:spcBef>
            </a:pPr>
            <a:endParaRPr lang="en-US" dirty="0"/>
          </a:p>
          <a:p>
            <a:pPr algn="ctr">
              <a:lnSpc>
                <a:spcPct val="80000"/>
              </a:lnSpc>
              <a:spcBef>
                <a:spcPct val="20000"/>
              </a:spcBef>
            </a:pPr>
            <a:r>
              <a:rPr lang="en-US" dirty="0"/>
              <a:t>bob.wade@bakerd.com</a:t>
            </a:r>
          </a:p>
        </p:txBody>
      </p:sp>
      <p:sp>
        <p:nvSpPr>
          <p:cNvPr id="6" name="Slide Number Placeholder 5"/>
          <p:cNvSpPr>
            <a:spLocks noGrp="1"/>
          </p:cNvSpPr>
          <p:nvPr>
            <p:ph type="sldNum" sz="quarter" idx="11"/>
          </p:nvPr>
        </p:nvSpPr>
        <p:spPr/>
        <p:txBody>
          <a:bodyPr/>
          <a:lstStyle/>
          <a:p>
            <a:fld id="{EB478035-3B39-458E-AA80-BBF2D1C7CBB0}"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idx="4294967295"/>
          </p:nvPr>
        </p:nvSpPr>
        <p:spPr>
          <a:xfrm>
            <a:off x="533400" y="838200"/>
            <a:ext cx="8229600" cy="1143000"/>
          </a:xfrm>
        </p:spPr>
        <p:txBody>
          <a:bodyPr/>
          <a:lstStyle/>
          <a:p>
            <a:r>
              <a:rPr lang="en-US" sz="3600" dirty="0"/>
              <a:t>Loss of Control </a:t>
            </a:r>
            <a:br>
              <a:rPr lang="en-US" sz="3600" dirty="0"/>
            </a:br>
            <a:r>
              <a:rPr lang="en-US" sz="3600" dirty="0"/>
              <a:t>Of Payment Allocation</a:t>
            </a:r>
          </a:p>
        </p:txBody>
      </p:sp>
      <p:sp>
        <p:nvSpPr>
          <p:cNvPr id="49156" name="Rectangle 3"/>
          <p:cNvSpPr>
            <a:spLocks noGrp="1" noChangeArrowheads="1"/>
          </p:cNvSpPr>
          <p:nvPr>
            <p:ph type="body" idx="4294967295"/>
          </p:nvPr>
        </p:nvSpPr>
        <p:spPr>
          <a:xfrm>
            <a:off x="609600" y="2636838"/>
            <a:ext cx="8229600" cy="3154362"/>
          </a:xfrm>
        </p:spPr>
        <p:txBody>
          <a:bodyPr/>
          <a:lstStyle/>
          <a:p>
            <a:pPr>
              <a:buFontTx/>
              <a:buNone/>
            </a:pPr>
            <a:r>
              <a:rPr lang="en-US" dirty="0"/>
              <a:t>	</a:t>
            </a:r>
            <a:r>
              <a:rPr lang="en-US" sz="2400" u="sng" dirty="0"/>
              <a:t>Memorial Health University Medical Center Settlement</a:t>
            </a:r>
            <a:r>
              <a:rPr lang="en-US" sz="2400" dirty="0"/>
              <a:t>.  Government alleged that Memorial paid above market for administrative services and compensation was </a:t>
            </a:r>
            <a:r>
              <a:rPr lang="en-US" sz="2400" b="1" i="1" dirty="0"/>
              <a:t>pooled</a:t>
            </a:r>
            <a:r>
              <a:rPr lang="en-US" sz="2400" dirty="0"/>
              <a:t> permitting top referral source to obtain disproportionate share of compensation.  Memorial Health paid $5,080,000 to settle the case.</a:t>
            </a:r>
          </a:p>
        </p:txBody>
      </p:sp>
      <p:sp>
        <p:nvSpPr>
          <p:cNvPr id="6" name="Slide Number Placeholder 5"/>
          <p:cNvSpPr>
            <a:spLocks noGrp="1"/>
          </p:cNvSpPr>
          <p:nvPr>
            <p:ph type="sldNum" sz="quarter" idx="12"/>
          </p:nvPr>
        </p:nvSpPr>
        <p:spPr/>
        <p:txBody>
          <a:bodyPr/>
          <a:lstStyle/>
          <a:p>
            <a:fld id="{C2690F90-6744-4312-A8C9-D689E5E8EB63}"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p:txBody>
          <a:bodyPr/>
          <a:lstStyle/>
          <a:p>
            <a:r>
              <a:rPr lang="en-US" dirty="0"/>
              <a:t>Compensation Stacking</a:t>
            </a:r>
          </a:p>
        </p:txBody>
      </p:sp>
      <p:sp>
        <p:nvSpPr>
          <p:cNvPr id="51204" name="Rectangle 3"/>
          <p:cNvSpPr>
            <a:spLocks noGrp="1" noChangeArrowheads="1"/>
          </p:cNvSpPr>
          <p:nvPr>
            <p:ph type="body" sz="half" idx="4294967295"/>
          </p:nvPr>
        </p:nvSpPr>
        <p:spPr>
          <a:xfrm>
            <a:off x="457200" y="1905000"/>
            <a:ext cx="4038600" cy="4221163"/>
          </a:xfrm>
        </p:spPr>
        <p:txBody>
          <a:bodyPr/>
          <a:lstStyle/>
          <a:p>
            <a:pPr>
              <a:lnSpc>
                <a:spcPct val="90000"/>
              </a:lnSpc>
              <a:buFontTx/>
              <a:buNone/>
            </a:pPr>
            <a:r>
              <a:rPr lang="en-US" sz="2400" dirty="0"/>
              <a:t>	Provider entering into multiple compensation arrangements that would be:</a:t>
            </a:r>
          </a:p>
          <a:p>
            <a:pPr>
              <a:lnSpc>
                <a:spcPct val="90000"/>
              </a:lnSpc>
              <a:buFontTx/>
              <a:buNone/>
            </a:pPr>
            <a:r>
              <a:rPr lang="en-US" sz="2400" dirty="0"/>
              <a:t>	i) above a full-time equivalent (1.0 FTE); and</a:t>
            </a:r>
          </a:p>
          <a:p>
            <a:pPr>
              <a:lnSpc>
                <a:spcPct val="90000"/>
              </a:lnSpc>
              <a:buFontTx/>
              <a:buNone/>
            </a:pPr>
            <a:r>
              <a:rPr lang="en-US" sz="2400" dirty="0"/>
              <a:t>	ii) highly unlikely that a physician could   perform all duties either because of the number of hours required or for quality reasons.</a:t>
            </a:r>
          </a:p>
        </p:txBody>
      </p:sp>
      <p:pic>
        <p:nvPicPr>
          <p:cNvPr id="51205" name="Picture 23" descr="MPj04221840000[1]"/>
          <p:cNvPicPr>
            <a:picLocks noGrp="1" noChangeAspect="1" noChangeArrowheads="1"/>
          </p:cNvPicPr>
          <p:nvPr>
            <p:ph sz="quarter" idx="4294967295"/>
          </p:nvPr>
        </p:nvPicPr>
        <p:blipFill>
          <a:blip r:embed="rId3" cstate="print"/>
          <a:srcRect/>
          <a:stretch>
            <a:fillRect/>
          </a:stretch>
        </p:blipFill>
        <p:spPr>
          <a:xfrm>
            <a:off x="4800600" y="2362200"/>
            <a:ext cx="3732213" cy="3044825"/>
          </a:xfrm>
          <a:noFill/>
        </p:spPr>
      </p:pic>
      <p:sp>
        <p:nvSpPr>
          <p:cNvPr id="7" name="Slide Number Placeholder 6"/>
          <p:cNvSpPr>
            <a:spLocks noGrp="1"/>
          </p:cNvSpPr>
          <p:nvPr>
            <p:ph type="sldNum" sz="quarter" idx="12"/>
          </p:nvPr>
        </p:nvSpPr>
        <p:spPr/>
        <p:txBody>
          <a:bodyPr/>
          <a:lstStyle/>
          <a:p>
            <a:fld id="{C2690F90-6744-4312-A8C9-D689E5E8EB63}"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fontScale="90000"/>
          </a:bodyPr>
          <a:lstStyle/>
          <a:p>
            <a:r>
              <a:rPr lang="en-US" dirty="0" smtClean="0"/>
              <a:t>On-Call Compensation “Stacking”</a:t>
            </a:r>
            <a:br>
              <a:rPr lang="en-US" dirty="0" smtClean="0"/>
            </a:br>
            <a:r>
              <a:rPr lang="en-US" dirty="0" smtClean="0"/>
              <a:t>with Employed Physicians</a:t>
            </a:r>
            <a:endParaRPr lang="en-US" dirty="0"/>
          </a:p>
        </p:txBody>
      </p:sp>
      <p:sp>
        <p:nvSpPr>
          <p:cNvPr id="3" name="Content Placeholder 2"/>
          <p:cNvSpPr>
            <a:spLocks noGrp="1"/>
          </p:cNvSpPr>
          <p:nvPr>
            <p:ph idx="1"/>
          </p:nvPr>
        </p:nvSpPr>
        <p:spPr>
          <a:xfrm>
            <a:off x="228600" y="2286000"/>
            <a:ext cx="8229600" cy="4221163"/>
          </a:xfrm>
        </p:spPr>
        <p:txBody>
          <a:bodyPr/>
          <a:lstStyle/>
          <a:p>
            <a:r>
              <a:rPr lang="en-US" dirty="0" smtClean="0"/>
              <a:t>Case Study: Neurosurgeon in private</a:t>
            </a:r>
            <a:br>
              <a:rPr lang="en-US" dirty="0" smtClean="0"/>
            </a:br>
            <a:r>
              <a:rPr lang="en-US" dirty="0" smtClean="0"/>
              <a:t>practice seeks employment based on a</a:t>
            </a:r>
            <a:br>
              <a:rPr lang="en-US" dirty="0" smtClean="0"/>
            </a:br>
            <a:r>
              <a:rPr lang="en-US" dirty="0" smtClean="0"/>
              <a:t>wRVU model.</a:t>
            </a:r>
          </a:p>
          <a:p>
            <a:pPr lvl="1"/>
            <a:r>
              <a:rPr lang="en-US" dirty="0" smtClean="0"/>
              <a:t>Physician currently receives $2,000 </a:t>
            </a:r>
            <a:br>
              <a:rPr lang="en-US" dirty="0" smtClean="0"/>
            </a:br>
            <a:r>
              <a:rPr lang="en-US" dirty="0" smtClean="0"/>
              <a:t>per shift for on-call pay.</a:t>
            </a:r>
          </a:p>
          <a:p>
            <a:pPr lvl="1"/>
            <a:r>
              <a:rPr lang="en-US" dirty="0" smtClean="0"/>
              <a:t>Should the physician continue to </a:t>
            </a:r>
            <a:endParaRPr lang="en-US" dirty="0" smtClean="0"/>
          </a:p>
          <a:p>
            <a:pPr lvl="1">
              <a:buNone/>
            </a:pPr>
            <a:r>
              <a:rPr lang="en-US" dirty="0" smtClean="0"/>
              <a:t>	</a:t>
            </a:r>
            <a:r>
              <a:rPr lang="en-US" dirty="0" smtClean="0"/>
              <a:t>receive </a:t>
            </a:r>
            <a:r>
              <a:rPr lang="en-US" dirty="0" smtClean="0"/>
              <a:t>the full $2,000 per shift in </a:t>
            </a:r>
            <a:br>
              <a:rPr lang="en-US" dirty="0" smtClean="0"/>
            </a:br>
            <a:r>
              <a:rPr lang="en-US" dirty="0" smtClean="0"/>
              <a:t>addition to his compensation per </a:t>
            </a:r>
            <a:br>
              <a:rPr lang="en-US" dirty="0" smtClean="0"/>
            </a:br>
            <a:r>
              <a:rPr lang="en-US" dirty="0" smtClean="0"/>
              <a:t>wRVU model?</a:t>
            </a:r>
            <a:endParaRPr lang="en-US" dirty="0"/>
          </a:p>
        </p:txBody>
      </p:sp>
      <p:pic>
        <p:nvPicPr>
          <p:cNvPr id="4" name="Content Placeholder 6" descr="C:\Documents and Settings\kim.HCA\Local Settings\Temporary Internet Files\Content.IE5\2ZFCL6TZ\MPj04008540000[1].jpg"/>
          <p:cNvPicPr>
            <a:picLocks noChangeAspect="1" noChangeArrowheads="1"/>
          </p:cNvPicPr>
          <p:nvPr/>
        </p:nvPicPr>
        <p:blipFill>
          <a:blip r:embed="rId2" cstate="print"/>
          <a:srcRect/>
          <a:stretch>
            <a:fillRect/>
          </a:stretch>
        </p:blipFill>
        <p:spPr>
          <a:xfrm>
            <a:off x="6693302" y="3200400"/>
            <a:ext cx="2222097" cy="3429000"/>
          </a:xfrm>
          <a:prstGeom prst="rect">
            <a:avLst/>
          </a:prstGeom>
          <a:effectLst/>
        </p:spPr>
      </p:pic>
      <p:sp>
        <p:nvSpPr>
          <p:cNvPr id="5" name="Slide Number Placeholder 4"/>
          <p:cNvSpPr>
            <a:spLocks noGrp="1"/>
          </p:cNvSpPr>
          <p:nvPr>
            <p:ph type="sldNum" sz="quarter" idx="12"/>
          </p:nvPr>
        </p:nvSpPr>
        <p:spPr/>
        <p:txBody>
          <a:bodyPr/>
          <a:lstStyle/>
          <a:p>
            <a:fld id="{27B5C14E-2A3A-4458-8E30-5698402EE5E5}"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6"/>
          <p:cNvSpPr>
            <a:spLocks noGrp="1"/>
          </p:cNvSpPr>
          <p:nvPr>
            <p:ph type="title" idx="4294967295"/>
          </p:nvPr>
        </p:nvSpPr>
        <p:spPr/>
        <p:txBody>
          <a:bodyPr/>
          <a:lstStyle/>
          <a:p>
            <a:r>
              <a:rPr lang="en-US" dirty="0"/>
              <a:t>The “No Risk” Risk Premium</a:t>
            </a:r>
          </a:p>
        </p:txBody>
      </p:sp>
      <p:sp>
        <p:nvSpPr>
          <p:cNvPr id="53251" name="Content Placeholder 7"/>
          <p:cNvSpPr>
            <a:spLocks noGrp="1"/>
          </p:cNvSpPr>
          <p:nvPr>
            <p:ph idx="4294967295"/>
          </p:nvPr>
        </p:nvSpPr>
        <p:spPr/>
        <p:txBody>
          <a:bodyPr/>
          <a:lstStyle/>
          <a:p>
            <a:r>
              <a:rPr lang="en-US" dirty="0"/>
              <a:t>FMV should not be influenced by the inclusion of gratuitous contract provisions that add “false” risk.</a:t>
            </a:r>
          </a:p>
          <a:p>
            <a:r>
              <a:rPr lang="en-US" dirty="0"/>
              <a:t>Examples – </a:t>
            </a:r>
          </a:p>
          <a:p>
            <a:pPr lvl="1"/>
            <a:r>
              <a:rPr lang="en-US" dirty="0"/>
              <a:t>Early termination provisions that are not likely to be  exercised</a:t>
            </a:r>
          </a:p>
          <a:p>
            <a:pPr lvl="1"/>
            <a:r>
              <a:rPr lang="en-US" dirty="0"/>
              <a:t>The perpetual renewal of a one-year lease</a:t>
            </a:r>
          </a:p>
          <a:p>
            <a:pPr lvl="1"/>
            <a:r>
              <a:rPr lang="en-US" dirty="0"/>
              <a:t>Leaseback arrangements for space or personnel</a:t>
            </a:r>
          </a:p>
          <a:p>
            <a:endParaRPr lang="en-US" dirty="0"/>
          </a:p>
        </p:txBody>
      </p:sp>
      <p:sp>
        <p:nvSpPr>
          <p:cNvPr id="6" name="Slide Number Placeholder 5"/>
          <p:cNvSpPr>
            <a:spLocks noGrp="1"/>
          </p:cNvSpPr>
          <p:nvPr>
            <p:ph type="sldNum" sz="quarter" idx="12"/>
          </p:nvPr>
        </p:nvSpPr>
        <p:spPr/>
        <p:txBody>
          <a:bodyPr/>
          <a:lstStyle/>
          <a:p>
            <a:fld id="{C2690F90-6744-4312-A8C9-D689E5E8EB63}"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p:txBody>
          <a:bodyPr/>
          <a:lstStyle/>
          <a:p>
            <a:r>
              <a:rPr lang="en-US" sz="3600" dirty="0"/>
              <a:t>Independent Contractors/Medical Directorships</a:t>
            </a:r>
          </a:p>
        </p:txBody>
      </p:sp>
      <p:sp>
        <p:nvSpPr>
          <p:cNvPr id="55300" name="Rectangle 3"/>
          <p:cNvSpPr>
            <a:spLocks noGrp="1" noChangeArrowheads="1"/>
          </p:cNvSpPr>
          <p:nvPr>
            <p:ph type="body" idx="4294967295"/>
          </p:nvPr>
        </p:nvSpPr>
        <p:spPr>
          <a:xfrm>
            <a:off x="533400" y="2057400"/>
            <a:ext cx="8229600" cy="4221163"/>
          </a:xfrm>
        </p:spPr>
        <p:txBody>
          <a:bodyPr/>
          <a:lstStyle/>
          <a:p>
            <a:pPr>
              <a:lnSpc>
                <a:spcPct val="90000"/>
              </a:lnSpc>
            </a:pPr>
            <a:r>
              <a:rPr lang="en-US" dirty="0"/>
              <a:t>Use of clinical v. administrative benchmarks.</a:t>
            </a:r>
          </a:p>
          <a:p>
            <a:pPr>
              <a:lnSpc>
                <a:spcPct val="90000"/>
              </a:lnSpc>
            </a:pPr>
            <a:r>
              <a:rPr lang="en-US" dirty="0"/>
              <a:t>Role or number of hours are not reasonably needed or required (i.e., developing arrangement only to “retain” physician in service area).</a:t>
            </a:r>
          </a:p>
          <a:p>
            <a:pPr>
              <a:lnSpc>
                <a:spcPct val="90000"/>
              </a:lnSpc>
            </a:pPr>
            <a:r>
              <a:rPr lang="en-US" dirty="0"/>
              <a:t>Hours worked not documented.</a:t>
            </a:r>
          </a:p>
          <a:p>
            <a:pPr>
              <a:lnSpc>
                <a:spcPct val="90000"/>
              </a:lnSpc>
              <a:buFontTx/>
              <a:buNone/>
            </a:pPr>
            <a:r>
              <a:rPr lang="en-US" dirty="0"/>
              <a:t>	</a:t>
            </a:r>
          </a:p>
          <a:p>
            <a:pPr>
              <a:lnSpc>
                <a:spcPct val="90000"/>
              </a:lnSpc>
              <a:buFontTx/>
              <a:buNone/>
            </a:pPr>
            <a:r>
              <a:rPr lang="en-US" dirty="0"/>
              <a:t>	</a:t>
            </a:r>
            <a:r>
              <a:rPr lang="en-US" dirty="0" smtClean="0"/>
              <a:t>	See	</a:t>
            </a:r>
            <a:r>
              <a:rPr lang="en-US" u="sng" dirty="0" smtClean="0"/>
              <a:t>Exhibit </a:t>
            </a:r>
            <a:r>
              <a:rPr lang="en-US" u="sng" dirty="0"/>
              <a:t>A</a:t>
            </a:r>
            <a:r>
              <a:rPr lang="en-US" dirty="0"/>
              <a:t> (Time Card) and </a:t>
            </a:r>
          </a:p>
          <a:p>
            <a:pPr>
              <a:lnSpc>
                <a:spcPct val="90000"/>
              </a:lnSpc>
              <a:buFontTx/>
              <a:buNone/>
            </a:pPr>
            <a:r>
              <a:rPr lang="en-US" dirty="0"/>
              <a:t>	</a:t>
            </a:r>
            <a:r>
              <a:rPr lang="en-US" dirty="0" smtClean="0"/>
              <a:t>		</a:t>
            </a:r>
            <a:r>
              <a:rPr lang="en-US" u="sng" dirty="0" smtClean="0"/>
              <a:t>Exhibit </a:t>
            </a:r>
            <a:r>
              <a:rPr lang="en-US" u="sng" dirty="0"/>
              <a:t>B</a:t>
            </a:r>
            <a:r>
              <a:rPr lang="en-US" dirty="0"/>
              <a:t> (Monthly Tracking Tool).</a:t>
            </a:r>
          </a:p>
        </p:txBody>
      </p:sp>
      <p:sp>
        <p:nvSpPr>
          <p:cNvPr id="6" name="Slide Number Placeholder 5"/>
          <p:cNvSpPr>
            <a:spLocks noGrp="1"/>
          </p:cNvSpPr>
          <p:nvPr>
            <p:ph type="sldNum" sz="quarter" idx="12"/>
          </p:nvPr>
        </p:nvSpPr>
        <p:spPr/>
        <p:txBody>
          <a:bodyPr/>
          <a:lstStyle/>
          <a:p>
            <a:fld id="{C2690F90-6744-4312-A8C9-D689E5E8EB63}"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EF45CE1-E54C-4318-95E3-C1543E89E71A}" type="slidenum">
              <a:rPr lang="en-US"/>
              <a:pPr/>
              <a:t>15</a:t>
            </a:fld>
            <a:endParaRPr lang="en-US" dirty="0"/>
          </a:p>
        </p:txBody>
      </p:sp>
      <p:pic>
        <p:nvPicPr>
          <p:cNvPr id="131076" name="Picture 4" descr="timesheet"/>
          <p:cNvPicPr preferRelativeResize="0">
            <a:picLocks noChangeArrowheads="1"/>
          </p:cNvPicPr>
          <p:nvPr/>
        </p:nvPicPr>
        <p:blipFill>
          <a:blip r:embed="rId2" cstate="print"/>
          <a:srcRect/>
          <a:stretch>
            <a:fillRect/>
          </a:stretch>
        </p:blipFill>
        <p:spPr bwMode="auto">
          <a:xfrm>
            <a:off x="0" y="762000"/>
            <a:ext cx="9144000" cy="61436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64A4DBD-1B8A-419D-9229-5F3F4D5FF311}" type="slidenum">
              <a:rPr lang="en-US"/>
              <a:pPr/>
              <a:t>16</a:t>
            </a:fld>
            <a:endParaRPr lang="en-US" dirty="0"/>
          </a:p>
        </p:txBody>
      </p:sp>
      <p:pic>
        <p:nvPicPr>
          <p:cNvPr id="132101" name="Picture 5" descr="trackingform"/>
          <p:cNvPicPr preferRelativeResize="0">
            <a:picLocks noChangeArrowheads="1"/>
          </p:cNvPicPr>
          <p:nvPr/>
        </p:nvPicPr>
        <p:blipFill>
          <a:blip r:embed="rId2" cstate="print"/>
          <a:srcRect/>
          <a:stretch>
            <a:fillRect/>
          </a:stretch>
        </p:blipFill>
        <p:spPr bwMode="auto">
          <a:xfrm>
            <a:off x="12700" y="714375"/>
            <a:ext cx="9131300" cy="61436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r>
              <a:rPr lang="en-US" dirty="0"/>
              <a:t>Commercial Unreasonableness</a:t>
            </a:r>
          </a:p>
        </p:txBody>
      </p:sp>
      <p:sp>
        <p:nvSpPr>
          <p:cNvPr id="57347" name="Content Placeholder 2"/>
          <p:cNvSpPr>
            <a:spLocks noGrp="1"/>
          </p:cNvSpPr>
          <p:nvPr>
            <p:ph idx="4294967295"/>
          </p:nvPr>
        </p:nvSpPr>
        <p:spPr/>
        <p:txBody>
          <a:bodyPr/>
          <a:lstStyle/>
          <a:p>
            <a:r>
              <a:rPr lang="en-US" dirty="0"/>
              <a:t>While most conceivable compensation arrangements can be valued, when does an arrangement lack commercial reasonableness? </a:t>
            </a:r>
          </a:p>
          <a:p>
            <a:pPr lvl="1"/>
            <a:r>
              <a:rPr lang="en-US" dirty="0"/>
              <a:t>Advertising on physician practice websites by recipients of referrals (</a:t>
            </a:r>
            <a:r>
              <a:rPr lang="en-US" i="1" dirty="0"/>
              <a:t>e.g.,</a:t>
            </a:r>
            <a:r>
              <a:rPr lang="en-US" dirty="0"/>
              <a:t> pathology labs)</a:t>
            </a:r>
          </a:p>
          <a:p>
            <a:pPr lvl="1"/>
            <a:r>
              <a:rPr lang="en-US" dirty="0"/>
              <a:t>Payment to physicians to coordinate their own on-call schedules</a:t>
            </a:r>
          </a:p>
          <a:p>
            <a:pPr lvl="1"/>
            <a:r>
              <a:rPr lang="en-US" dirty="0"/>
              <a:t>Lease arrangements for equipment that should be purchased</a:t>
            </a:r>
          </a:p>
          <a:p>
            <a:pPr lvl="1"/>
            <a:r>
              <a:rPr lang="en-US" dirty="0"/>
              <a:t>Hospital transaction costs that exceed the value of the underlying transaction</a:t>
            </a:r>
          </a:p>
          <a:p>
            <a:endParaRPr lang="en-US" dirty="0"/>
          </a:p>
        </p:txBody>
      </p:sp>
      <p:sp>
        <p:nvSpPr>
          <p:cNvPr id="6" name="Slide Number Placeholder 5"/>
          <p:cNvSpPr>
            <a:spLocks noGrp="1"/>
          </p:cNvSpPr>
          <p:nvPr>
            <p:ph type="sldNum" sz="quarter" idx="12"/>
          </p:nvPr>
        </p:nvSpPr>
        <p:spPr/>
        <p:txBody>
          <a:bodyPr/>
          <a:lstStyle/>
          <a:p>
            <a:fld id="{C2690F90-6744-4312-A8C9-D689E5E8EB63}"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idx="4294967295"/>
          </p:nvPr>
        </p:nvSpPr>
        <p:spPr/>
        <p:txBody>
          <a:bodyPr/>
          <a:lstStyle/>
          <a:p>
            <a:r>
              <a:rPr lang="en-US" dirty="0"/>
              <a:t>Real Estate:  High Risk</a:t>
            </a:r>
          </a:p>
        </p:txBody>
      </p:sp>
      <p:sp>
        <p:nvSpPr>
          <p:cNvPr id="59396" name="Rectangle 3"/>
          <p:cNvSpPr>
            <a:spLocks noGrp="1" noChangeArrowheads="1"/>
          </p:cNvSpPr>
          <p:nvPr>
            <p:ph type="body" idx="4294967295"/>
          </p:nvPr>
        </p:nvSpPr>
        <p:spPr>
          <a:xfrm>
            <a:off x="457200" y="1828800"/>
            <a:ext cx="8229600" cy="4419600"/>
          </a:xfrm>
        </p:spPr>
        <p:txBody>
          <a:bodyPr/>
          <a:lstStyle/>
          <a:p>
            <a:r>
              <a:rPr lang="en-US" sz="2400" dirty="0"/>
              <a:t>Gross v. triple net lease documentation to support lease </a:t>
            </a:r>
            <a:r>
              <a:rPr lang="en-US" sz="2400" dirty="0" smtClean="0"/>
              <a:t>amount</a:t>
            </a:r>
            <a:endParaRPr lang="en-US" sz="2400" dirty="0"/>
          </a:p>
          <a:p>
            <a:r>
              <a:rPr lang="en-US" sz="2400" dirty="0"/>
              <a:t>Incorrect square footage for leased </a:t>
            </a:r>
            <a:r>
              <a:rPr lang="en-US" sz="2400" dirty="0" smtClean="0"/>
              <a:t>space</a:t>
            </a:r>
            <a:endParaRPr lang="en-US" sz="2400" dirty="0"/>
          </a:p>
          <a:p>
            <a:r>
              <a:rPr lang="en-US" sz="2400" dirty="0"/>
              <a:t>Hospital/lessor losing money on real estate holdings when most real estate leasing companies in market are generating </a:t>
            </a:r>
            <a:r>
              <a:rPr lang="en-US" sz="2400" dirty="0" smtClean="0"/>
              <a:t>profit/margin</a:t>
            </a:r>
            <a:endParaRPr lang="en-US" sz="2400" dirty="0"/>
          </a:p>
          <a:p>
            <a:r>
              <a:rPr lang="en-US" sz="2400" dirty="0"/>
              <a:t>Not charging for increases in maintenance or annual increases when lease contemplated such </a:t>
            </a:r>
            <a:r>
              <a:rPr lang="en-US" sz="2400" dirty="0" smtClean="0"/>
              <a:t>increases</a:t>
            </a:r>
            <a:endParaRPr lang="en-US" sz="2400" dirty="0"/>
          </a:p>
          <a:p>
            <a:r>
              <a:rPr lang="en-US" sz="2400" dirty="0"/>
              <a:t>Enhanced tenant improvements not factored into lease </a:t>
            </a:r>
            <a:r>
              <a:rPr lang="en-US" sz="2400" dirty="0" smtClean="0"/>
              <a:t>rate</a:t>
            </a:r>
            <a:endParaRPr lang="en-US" sz="2400" dirty="0"/>
          </a:p>
          <a:p>
            <a:endParaRPr lang="en-US" sz="2400" dirty="0"/>
          </a:p>
        </p:txBody>
      </p:sp>
      <p:sp>
        <p:nvSpPr>
          <p:cNvPr id="6" name="Slide Number Placeholder 5"/>
          <p:cNvSpPr>
            <a:spLocks noGrp="1"/>
          </p:cNvSpPr>
          <p:nvPr>
            <p:ph type="sldNum" sz="quarter" idx="12"/>
          </p:nvPr>
        </p:nvSpPr>
        <p:spPr/>
        <p:txBody>
          <a:bodyPr/>
          <a:lstStyle/>
          <a:p>
            <a:fld id="{C2690F90-6744-4312-A8C9-D689E5E8EB63}"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p:txBody>
          <a:bodyPr/>
          <a:lstStyle/>
          <a:p>
            <a:r>
              <a:rPr lang="en-US" dirty="0"/>
              <a:t>Real Estate:  High Risk</a:t>
            </a:r>
          </a:p>
        </p:txBody>
      </p:sp>
      <p:sp>
        <p:nvSpPr>
          <p:cNvPr id="61444" name="Rectangle 3"/>
          <p:cNvSpPr>
            <a:spLocks noGrp="1" noChangeArrowheads="1"/>
          </p:cNvSpPr>
          <p:nvPr>
            <p:ph type="body" idx="4294967295"/>
          </p:nvPr>
        </p:nvSpPr>
        <p:spPr/>
        <p:txBody>
          <a:bodyPr/>
          <a:lstStyle/>
          <a:p>
            <a:r>
              <a:rPr lang="en-US" dirty="0"/>
              <a:t>Time share arrangements</a:t>
            </a:r>
          </a:p>
          <a:p>
            <a:pPr lvl="1"/>
            <a:r>
              <a:rPr lang="en-US" dirty="0"/>
              <a:t>Not accounting for “vacancy” in time share </a:t>
            </a:r>
            <a:r>
              <a:rPr lang="en-US" dirty="0" smtClean="0"/>
              <a:t>arrangements</a:t>
            </a:r>
            <a:endParaRPr lang="en-US" dirty="0"/>
          </a:p>
          <a:p>
            <a:pPr lvl="1"/>
            <a:r>
              <a:rPr lang="en-US" dirty="0"/>
              <a:t>Time share “creep” (i.e., using staff, supplies, or specialized equipment not factored into time share compensation arrangement)	</a:t>
            </a:r>
          </a:p>
        </p:txBody>
      </p:sp>
      <p:sp>
        <p:nvSpPr>
          <p:cNvPr id="6" name="Slide Number Placeholder 5"/>
          <p:cNvSpPr>
            <a:spLocks noGrp="1"/>
          </p:cNvSpPr>
          <p:nvPr>
            <p:ph type="sldNum" sz="quarter" idx="12"/>
          </p:nvPr>
        </p:nvSpPr>
        <p:spPr/>
        <p:txBody>
          <a:bodyPr/>
          <a:lstStyle/>
          <a:p>
            <a:fld id="{C2690F90-6744-4312-A8C9-D689E5E8EB63}"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mean by FMV?”</a:t>
            </a:r>
            <a:endParaRPr lang="en-US" dirty="0"/>
          </a:p>
        </p:txBody>
      </p:sp>
      <p:sp>
        <p:nvSpPr>
          <p:cNvPr id="3" name="Content Placeholder 2"/>
          <p:cNvSpPr>
            <a:spLocks noGrp="1"/>
          </p:cNvSpPr>
          <p:nvPr>
            <p:ph idx="1"/>
          </p:nvPr>
        </p:nvSpPr>
        <p:spPr>
          <a:xfrm>
            <a:off x="457200" y="1905000"/>
            <a:ext cx="8229600" cy="4495800"/>
          </a:xfrm>
        </p:spPr>
        <p:txBody>
          <a:bodyPr>
            <a:normAutofit fontScale="92500"/>
          </a:bodyPr>
          <a:lstStyle/>
          <a:p>
            <a:r>
              <a:rPr lang="en-US" dirty="0" smtClean="0"/>
              <a:t>In the healthcare context, there are</a:t>
            </a:r>
            <a:br>
              <a:rPr lang="en-US" dirty="0" smtClean="0"/>
            </a:br>
            <a:r>
              <a:rPr lang="en-US" dirty="0" smtClean="0"/>
              <a:t>essentially 3 basic views on the meaning</a:t>
            </a:r>
            <a:br>
              <a:rPr lang="en-US" dirty="0" smtClean="0"/>
            </a:br>
            <a:r>
              <a:rPr lang="en-US" dirty="0" smtClean="0"/>
              <a:t>of FMV:</a:t>
            </a:r>
          </a:p>
          <a:p>
            <a:pPr lvl="1"/>
            <a:r>
              <a:rPr lang="en-US" dirty="0" smtClean="0"/>
              <a:t>“Person on the street” perspective</a:t>
            </a:r>
          </a:p>
          <a:p>
            <a:pPr lvl="1"/>
            <a:r>
              <a:rPr lang="en-US" dirty="0" smtClean="0"/>
              <a:t>Professional appraisal perspective</a:t>
            </a:r>
          </a:p>
          <a:p>
            <a:pPr lvl="1"/>
            <a:r>
              <a:rPr lang="en-US" dirty="0" smtClean="0"/>
              <a:t>Legal/regulatory perspective</a:t>
            </a:r>
          </a:p>
          <a:p>
            <a:r>
              <a:rPr lang="en-US" dirty="0" smtClean="0"/>
              <a:t>Unfortunately, these 3 basic views frequently conflict.</a:t>
            </a:r>
          </a:p>
          <a:p>
            <a:r>
              <a:rPr lang="en-US" dirty="0" smtClean="0"/>
              <a:t>Parties can get “dazed and confused” when these 3 competing views meet to complete a transaction.</a:t>
            </a:r>
            <a:endParaRPr lang="en-US" dirty="0"/>
          </a:p>
        </p:txBody>
      </p:sp>
      <p:pic>
        <p:nvPicPr>
          <p:cNvPr id="1027" name="Picture 3" descr="C:\Documents and Settings\kim.HCA\Local Settings\Temporary Internet Files\Content.IE5\2ZFCL6TZ\MCj02403750000[1].wmf"/>
          <p:cNvPicPr>
            <a:picLocks noChangeAspect="1" noChangeArrowheads="1"/>
          </p:cNvPicPr>
          <p:nvPr/>
        </p:nvPicPr>
        <p:blipFill>
          <a:blip r:embed="rId2" cstate="print"/>
          <a:srcRect/>
          <a:stretch>
            <a:fillRect/>
          </a:stretch>
        </p:blipFill>
        <p:spPr bwMode="auto">
          <a:xfrm>
            <a:off x="7467600" y="1600200"/>
            <a:ext cx="1450543" cy="2304893"/>
          </a:xfrm>
          <a:prstGeom prst="rect">
            <a:avLst/>
          </a:prstGeom>
          <a:noFill/>
        </p:spPr>
      </p:pic>
      <p:sp>
        <p:nvSpPr>
          <p:cNvPr id="5" name="Slide Number Placeholder 4"/>
          <p:cNvSpPr>
            <a:spLocks noGrp="1"/>
          </p:cNvSpPr>
          <p:nvPr>
            <p:ph type="sldNum" sz="quarter" idx="12"/>
          </p:nvPr>
        </p:nvSpPr>
        <p:spPr/>
        <p:txBody>
          <a:bodyPr/>
          <a:lstStyle/>
          <a:p>
            <a:fld id="{27B5C14E-2A3A-4458-8E30-5698402EE5E5}"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Tenant Improvements Allocations</a:t>
            </a:r>
            <a:endParaRPr lang="en-US" dirty="0"/>
          </a:p>
        </p:txBody>
      </p:sp>
      <p:sp>
        <p:nvSpPr>
          <p:cNvPr id="63505" name="Text Box 27"/>
          <p:cNvSpPr txBox="1">
            <a:spLocks noChangeArrowheads="1"/>
          </p:cNvSpPr>
          <p:nvPr/>
        </p:nvSpPr>
        <p:spPr bwMode="auto">
          <a:xfrm>
            <a:off x="3048000" y="6019800"/>
            <a:ext cx="3733800" cy="457200"/>
          </a:xfrm>
          <a:prstGeom prst="rect">
            <a:avLst/>
          </a:prstGeom>
          <a:noFill/>
          <a:ln w="9525">
            <a:noFill/>
            <a:miter lim="800000"/>
            <a:headEnd/>
            <a:tailEnd/>
          </a:ln>
        </p:spPr>
        <p:txBody>
          <a:bodyPr wrap="square">
            <a:spAutoFit/>
          </a:bodyPr>
          <a:lstStyle/>
          <a:p>
            <a:pPr>
              <a:spcBef>
                <a:spcPct val="50000"/>
              </a:spcBef>
            </a:pPr>
            <a:r>
              <a:rPr lang="en-US" sz="2400" dirty="0"/>
              <a:t>Per square foot lease rate</a:t>
            </a:r>
          </a:p>
        </p:txBody>
      </p:sp>
      <p:grpSp>
        <p:nvGrpSpPr>
          <p:cNvPr id="23" name="Group 22"/>
          <p:cNvGrpSpPr/>
          <p:nvPr/>
        </p:nvGrpSpPr>
        <p:grpSpPr>
          <a:xfrm>
            <a:off x="1828800" y="2209800"/>
            <a:ext cx="5410200" cy="3643313"/>
            <a:chOff x="2590800" y="2209800"/>
            <a:chExt cx="5410200" cy="3643313"/>
          </a:xfrm>
        </p:grpSpPr>
        <p:sp>
          <p:nvSpPr>
            <p:cNvPr id="63491" name="Line 20"/>
            <p:cNvSpPr>
              <a:spLocks noChangeShapeType="1"/>
            </p:cNvSpPr>
            <p:nvPr/>
          </p:nvSpPr>
          <p:spPr bwMode="auto">
            <a:xfrm>
              <a:off x="3429000" y="2438400"/>
              <a:ext cx="4038600" cy="0"/>
            </a:xfrm>
            <a:prstGeom prst="line">
              <a:avLst/>
            </a:prstGeom>
            <a:noFill/>
            <a:ln w="38100">
              <a:solidFill>
                <a:schemeClr val="tx1"/>
              </a:solidFill>
              <a:prstDash val="dash"/>
              <a:round/>
              <a:headEnd/>
              <a:tailEnd/>
            </a:ln>
          </p:spPr>
          <p:txBody>
            <a:bodyPr/>
            <a:lstStyle/>
            <a:p>
              <a:endParaRPr lang="en-US" dirty="0"/>
            </a:p>
          </p:txBody>
        </p:sp>
        <p:sp>
          <p:nvSpPr>
            <p:cNvPr id="63492" name="Line 5"/>
            <p:cNvSpPr>
              <a:spLocks noChangeShapeType="1"/>
            </p:cNvSpPr>
            <p:nvPr/>
          </p:nvSpPr>
          <p:spPr bwMode="auto">
            <a:xfrm>
              <a:off x="3429000" y="2209800"/>
              <a:ext cx="0" cy="3048000"/>
            </a:xfrm>
            <a:prstGeom prst="line">
              <a:avLst/>
            </a:prstGeom>
            <a:noFill/>
            <a:ln w="38100">
              <a:solidFill>
                <a:schemeClr val="tx1"/>
              </a:solidFill>
              <a:round/>
              <a:headEnd/>
              <a:tailEnd/>
            </a:ln>
          </p:spPr>
          <p:txBody>
            <a:bodyPr/>
            <a:lstStyle/>
            <a:p>
              <a:endParaRPr lang="en-US" dirty="0"/>
            </a:p>
          </p:txBody>
        </p:sp>
        <p:sp>
          <p:nvSpPr>
            <p:cNvPr id="63493" name="Line 6"/>
            <p:cNvSpPr>
              <a:spLocks noChangeShapeType="1"/>
            </p:cNvSpPr>
            <p:nvPr/>
          </p:nvSpPr>
          <p:spPr bwMode="auto">
            <a:xfrm>
              <a:off x="3429000" y="5257800"/>
              <a:ext cx="4572000" cy="0"/>
            </a:xfrm>
            <a:prstGeom prst="line">
              <a:avLst/>
            </a:prstGeom>
            <a:noFill/>
            <a:ln w="38100">
              <a:solidFill>
                <a:schemeClr val="tx1"/>
              </a:solidFill>
              <a:round/>
              <a:headEnd/>
              <a:tailEnd/>
            </a:ln>
          </p:spPr>
          <p:txBody>
            <a:bodyPr/>
            <a:lstStyle/>
            <a:p>
              <a:endParaRPr lang="en-US" dirty="0"/>
            </a:p>
          </p:txBody>
        </p:sp>
        <p:sp>
          <p:nvSpPr>
            <p:cNvPr id="63494" name="Text Box 7"/>
            <p:cNvSpPr txBox="1">
              <a:spLocks noChangeArrowheads="1"/>
            </p:cNvSpPr>
            <p:nvPr/>
          </p:nvSpPr>
          <p:spPr bwMode="auto">
            <a:xfrm>
              <a:off x="2590800" y="4343400"/>
              <a:ext cx="838200" cy="519113"/>
            </a:xfrm>
            <a:prstGeom prst="rect">
              <a:avLst/>
            </a:prstGeom>
            <a:noFill/>
            <a:ln w="9525">
              <a:noFill/>
              <a:miter lim="800000"/>
              <a:headEnd/>
              <a:tailEnd/>
            </a:ln>
          </p:spPr>
          <p:txBody>
            <a:bodyPr>
              <a:spAutoFit/>
            </a:bodyPr>
            <a:lstStyle/>
            <a:p>
              <a:pPr>
                <a:spcBef>
                  <a:spcPct val="50000"/>
                </a:spcBef>
              </a:pPr>
              <a:r>
                <a:rPr lang="en-US" sz="2800" dirty="0"/>
                <a:t>$35</a:t>
              </a:r>
            </a:p>
          </p:txBody>
        </p:sp>
        <p:sp>
          <p:nvSpPr>
            <p:cNvPr id="63495" name="Text Box 10"/>
            <p:cNvSpPr txBox="1">
              <a:spLocks noChangeArrowheads="1"/>
            </p:cNvSpPr>
            <p:nvPr/>
          </p:nvSpPr>
          <p:spPr bwMode="auto">
            <a:xfrm>
              <a:off x="3810000" y="5334000"/>
              <a:ext cx="914400" cy="519113"/>
            </a:xfrm>
            <a:prstGeom prst="rect">
              <a:avLst/>
            </a:prstGeom>
            <a:noFill/>
            <a:ln w="9525">
              <a:noFill/>
              <a:miter lim="800000"/>
              <a:headEnd/>
              <a:tailEnd/>
            </a:ln>
          </p:spPr>
          <p:txBody>
            <a:bodyPr>
              <a:spAutoFit/>
            </a:bodyPr>
            <a:lstStyle/>
            <a:p>
              <a:pPr>
                <a:spcBef>
                  <a:spcPct val="50000"/>
                </a:spcBef>
              </a:pPr>
              <a:r>
                <a:rPr lang="en-US" sz="2800" dirty="0"/>
                <a:t>$20</a:t>
              </a:r>
            </a:p>
          </p:txBody>
        </p:sp>
        <p:sp>
          <p:nvSpPr>
            <p:cNvPr id="63496" name="Text Box 11"/>
            <p:cNvSpPr txBox="1">
              <a:spLocks noChangeArrowheads="1"/>
            </p:cNvSpPr>
            <p:nvPr/>
          </p:nvSpPr>
          <p:spPr bwMode="auto">
            <a:xfrm>
              <a:off x="5334000" y="5334000"/>
              <a:ext cx="838200" cy="519113"/>
            </a:xfrm>
            <a:prstGeom prst="rect">
              <a:avLst/>
            </a:prstGeom>
            <a:noFill/>
            <a:ln w="9525">
              <a:noFill/>
              <a:miter lim="800000"/>
              <a:headEnd/>
              <a:tailEnd/>
            </a:ln>
          </p:spPr>
          <p:txBody>
            <a:bodyPr>
              <a:spAutoFit/>
            </a:bodyPr>
            <a:lstStyle/>
            <a:p>
              <a:pPr>
                <a:spcBef>
                  <a:spcPct val="50000"/>
                </a:spcBef>
              </a:pPr>
              <a:r>
                <a:rPr lang="en-US" sz="2800" dirty="0"/>
                <a:t>$22</a:t>
              </a:r>
            </a:p>
          </p:txBody>
        </p:sp>
        <p:sp>
          <p:nvSpPr>
            <p:cNvPr id="63497" name="Text Box 12"/>
            <p:cNvSpPr txBox="1">
              <a:spLocks noChangeArrowheads="1"/>
            </p:cNvSpPr>
            <p:nvPr/>
          </p:nvSpPr>
          <p:spPr bwMode="auto">
            <a:xfrm>
              <a:off x="6934200" y="5334000"/>
              <a:ext cx="914400" cy="519113"/>
            </a:xfrm>
            <a:prstGeom prst="rect">
              <a:avLst/>
            </a:prstGeom>
            <a:noFill/>
            <a:ln w="9525">
              <a:noFill/>
              <a:miter lim="800000"/>
              <a:headEnd/>
              <a:tailEnd/>
            </a:ln>
          </p:spPr>
          <p:txBody>
            <a:bodyPr>
              <a:spAutoFit/>
            </a:bodyPr>
            <a:lstStyle/>
            <a:p>
              <a:pPr>
                <a:spcBef>
                  <a:spcPct val="50000"/>
                </a:spcBef>
              </a:pPr>
              <a:r>
                <a:rPr lang="en-US" sz="2800" dirty="0"/>
                <a:t>$24</a:t>
              </a:r>
            </a:p>
          </p:txBody>
        </p:sp>
        <p:sp>
          <p:nvSpPr>
            <p:cNvPr id="63498" name="Text Box 13"/>
            <p:cNvSpPr txBox="1">
              <a:spLocks noChangeArrowheads="1"/>
            </p:cNvSpPr>
            <p:nvPr/>
          </p:nvSpPr>
          <p:spPr bwMode="auto">
            <a:xfrm>
              <a:off x="2590800" y="3276600"/>
              <a:ext cx="838200" cy="519113"/>
            </a:xfrm>
            <a:prstGeom prst="rect">
              <a:avLst/>
            </a:prstGeom>
            <a:noFill/>
            <a:ln w="9525">
              <a:noFill/>
              <a:miter lim="800000"/>
              <a:headEnd/>
              <a:tailEnd/>
            </a:ln>
          </p:spPr>
          <p:txBody>
            <a:bodyPr>
              <a:spAutoFit/>
            </a:bodyPr>
            <a:lstStyle/>
            <a:p>
              <a:pPr>
                <a:spcBef>
                  <a:spcPct val="50000"/>
                </a:spcBef>
              </a:pPr>
              <a:r>
                <a:rPr lang="en-US" sz="2800" dirty="0"/>
                <a:t>$40</a:t>
              </a:r>
            </a:p>
          </p:txBody>
        </p:sp>
        <p:sp>
          <p:nvSpPr>
            <p:cNvPr id="63499" name="Text Box 14"/>
            <p:cNvSpPr txBox="1">
              <a:spLocks noChangeArrowheads="1"/>
            </p:cNvSpPr>
            <p:nvPr/>
          </p:nvSpPr>
          <p:spPr bwMode="auto">
            <a:xfrm>
              <a:off x="2590800" y="2362200"/>
              <a:ext cx="838200" cy="519113"/>
            </a:xfrm>
            <a:prstGeom prst="rect">
              <a:avLst/>
            </a:prstGeom>
            <a:noFill/>
            <a:ln w="9525">
              <a:noFill/>
              <a:miter lim="800000"/>
              <a:headEnd/>
              <a:tailEnd/>
            </a:ln>
          </p:spPr>
          <p:txBody>
            <a:bodyPr>
              <a:spAutoFit/>
            </a:bodyPr>
            <a:lstStyle/>
            <a:p>
              <a:pPr>
                <a:spcBef>
                  <a:spcPct val="50000"/>
                </a:spcBef>
              </a:pPr>
              <a:r>
                <a:rPr lang="en-US" sz="2800" dirty="0"/>
                <a:t>$45</a:t>
              </a:r>
            </a:p>
          </p:txBody>
        </p:sp>
        <p:sp>
          <p:nvSpPr>
            <p:cNvPr id="63500" name="Line 16"/>
            <p:cNvSpPr>
              <a:spLocks noChangeShapeType="1"/>
            </p:cNvSpPr>
            <p:nvPr/>
          </p:nvSpPr>
          <p:spPr bwMode="auto">
            <a:xfrm>
              <a:off x="3429000" y="4648200"/>
              <a:ext cx="914400" cy="0"/>
            </a:xfrm>
            <a:prstGeom prst="line">
              <a:avLst/>
            </a:prstGeom>
            <a:noFill/>
            <a:ln w="38100">
              <a:solidFill>
                <a:schemeClr val="tx1"/>
              </a:solidFill>
              <a:prstDash val="dash"/>
              <a:round/>
              <a:headEnd/>
              <a:tailEnd/>
            </a:ln>
          </p:spPr>
          <p:txBody>
            <a:bodyPr/>
            <a:lstStyle/>
            <a:p>
              <a:endParaRPr lang="en-US" dirty="0"/>
            </a:p>
          </p:txBody>
        </p:sp>
        <p:sp>
          <p:nvSpPr>
            <p:cNvPr id="63501" name="Line 17"/>
            <p:cNvSpPr>
              <a:spLocks noChangeShapeType="1"/>
            </p:cNvSpPr>
            <p:nvPr/>
          </p:nvSpPr>
          <p:spPr bwMode="auto">
            <a:xfrm>
              <a:off x="4343400" y="4724400"/>
              <a:ext cx="0" cy="533400"/>
            </a:xfrm>
            <a:prstGeom prst="line">
              <a:avLst/>
            </a:prstGeom>
            <a:noFill/>
            <a:ln w="38100">
              <a:solidFill>
                <a:schemeClr val="tx1"/>
              </a:solidFill>
              <a:prstDash val="dash"/>
              <a:round/>
              <a:headEnd/>
              <a:tailEnd/>
            </a:ln>
          </p:spPr>
          <p:txBody>
            <a:bodyPr/>
            <a:lstStyle/>
            <a:p>
              <a:endParaRPr lang="en-US" dirty="0"/>
            </a:p>
          </p:txBody>
        </p:sp>
        <p:sp>
          <p:nvSpPr>
            <p:cNvPr id="63502" name="Line 18"/>
            <p:cNvSpPr>
              <a:spLocks noChangeShapeType="1"/>
            </p:cNvSpPr>
            <p:nvPr/>
          </p:nvSpPr>
          <p:spPr bwMode="auto">
            <a:xfrm>
              <a:off x="3429000" y="3581400"/>
              <a:ext cx="2362200" cy="0"/>
            </a:xfrm>
            <a:prstGeom prst="line">
              <a:avLst/>
            </a:prstGeom>
            <a:noFill/>
            <a:ln w="38100">
              <a:solidFill>
                <a:schemeClr val="tx1"/>
              </a:solidFill>
              <a:prstDash val="dash"/>
              <a:round/>
              <a:headEnd/>
              <a:tailEnd/>
            </a:ln>
          </p:spPr>
          <p:txBody>
            <a:bodyPr/>
            <a:lstStyle/>
            <a:p>
              <a:endParaRPr lang="en-US" dirty="0"/>
            </a:p>
          </p:txBody>
        </p:sp>
        <p:sp>
          <p:nvSpPr>
            <p:cNvPr id="63503" name="Line 19"/>
            <p:cNvSpPr>
              <a:spLocks noChangeShapeType="1"/>
            </p:cNvSpPr>
            <p:nvPr/>
          </p:nvSpPr>
          <p:spPr bwMode="auto">
            <a:xfrm>
              <a:off x="5791200" y="3581400"/>
              <a:ext cx="0" cy="1676400"/>
            </a:xfrm>
            <a:prstGeom prst="line">
              <a:avLst/>
            </a:prstGeom>
            <a:noFill/>
            <a:ln w="38100">
              <a:solidFill>
                <a:schemeClr val="tx1"/>
              </a:solidFill>
              <a:prstDash val="dash"/>
              <a:round/>
              <a:headEnd/>
              <a:tailEnd/>
            </a:ln>
          </p:spPr>
          <p:txBody>
            <a:bodyPr/>
            <a:lstStyle/>
            <a:p>
              <a:endParaRPr lang="en-US" dirty="0"/>
            </a:p>
          </p:txBody>
        </p:sp>
        <p:sp>
          <p:nvSpPr>
            <p:cNvPr id="63504" name="Line 21"/>
            <p:cNvSpPr>
              <a:spLocks noChangeShapeType="1"/>
            </p:cNvSpPr>
            <p:nvPr/>
          </p:nvSpPr>
          <p:spPr bwMode="auto">
            <a:xfrm>
              <a:off x="7467600" y="2514600"/>
              <a:ext cx="0" cy="2743200"/>
            </a:xfrm>
            <a:prstGeom prst="line">
              <a:avLst/>
            </a:prstGeom>
            <a:noFill/>
            <a:ln w="38100">
              <a:solidFill>
                <a:schemeClr val="tx1"/>
              </a:solidFill>
              <a:prstDash val="dash"/>
              <a:round/>
              <a:headEnd/>
              <a:tailEnd/>
            </a:ln>
          </p:spPr>
          <p:txBody>
            <a:bodyPr/>
            <a:lstStyle/>
            <a:p>
              <a:endParaRPr lang="en-US" dirty="0"/>
            </a:p>
          </p:txBody>
        </p:sp>
        <p:sp>
          <p:nvSpPr>
            <p:cNvPr id="63507" name="Line 29"/>
            <p:cNvSpPr>
              <a:spLocks noChangeShapeType="1"/>
            </p:cNvSpPr>
            <p:nvPr/>
          </p:nvSpPr>
          <p:spPr bwMode="auto">
            <a:xfrm flipV="1">
              <a:off x="3429000" y="2209800"/>
              <a:ext cx="4343400" cy="3048000"/>
            </a:xfrm>
            <a:prstGeom prst="line">
              <a:avLst/>
            </a:prstGeom>
            <a:noFill/>
            <a:ln w="44450">
              <a:solidFill>
                <a:schemeClr val="tx1"/>
              </a:solidFill>
              <a:round/>
              <a:headEnd/>
              <a:tailEnd type="triangle" w="lg" len="lg"/>
            </a:ln>
          </p:spPr>
          <p:txBody>
            <a:bodyPr/>
            <a:lstStyle/>
            <a:p>
              <a:endParaRPr lang="en-US" dirty="0"/>
            </a:p>
          </p:txBody>
        </p:sp>
      </p:grpSp>
      <p:sp>
        <p:nvSpPr>
          <p:cNvPr id="24" name="Slide Number Placeholder 23"/>
          <p:cNvSpPr>
            <a:spLocks noGrp="1"/>
          </p:cNvSpPr>
          <p:nvPr>
            <p:ph type="sldNum" sz="quarter" idx="12"/>
          </p:nvPr>
        </p:nvSpPr>
        <p:spPr/>
        <p:txBody>
          <a:bodyPr/>
          <a:lstStyle/>
          <a:p>
            <a:fld id="{FAD84429-76F3-4922-B5CD-75625D9DC9EF}"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title" idx="4294967295"/>
          </p:nvPr>
        </p:nvSpPr>
        <p:spPr/>
        <p:txBody>
          <a:bodyPr/>
          <a:lstStyle/>
          <a:p>
            <a:r>
              <a:rPr lang="en-US" dirty="0"/>
              <a:t>Real Estate - Shared Space</a:t>
            </a:r>
          </a:p>
        </p:txBody>
      </p:sp>
      <p:sp>
        <p:nvSpPr>
          <p:cNvPr id="67588" name="Rectangle 4"/>
          <p:cNvSpPr>
            <a:spLocks noGrp="1" noChangeArrowheads="1"/>
          </p:cNvSpPr>
          <p:nvPr>
            <p:ph type="body" sz="half" idx="4294967295"/>
          </p:nvPr>
        </p:nvSpPr>
        <p:spPr>
          <a:xfrm>
            <a:off x="457200" y="1905000"/>
            <a:ext cx="5181600" cy="4221163"/>
          </a:xfrm>
        </p:spPr>
        <p:txBody>
          <a:bodyPr/>
          <a:lstStyle/>
          <a:p>
            <a:r>
              <a:rPr lang="en-US" sz="2400" dirty="0"/>
              <a:t>Must allocate all costs</a:t>
            </a:r>
          </a:p>
          <a:p>
            <a:r>
              <a:rPr lang="en-US" sz="2400" dirty="0"/>
              <a:t>Rental of space (Half or </a:t>
            </a:r>
            <a:r>
              <a:rPr lang="en-US" sz="2400" dirty="0" smtClean="0"/>
              <a:t/>
            </a:r>
            <a:br>
              <a:rPr lang="en-US" sz="2400" dirty="0" smtClean="0"/>
            </a:br>
            <a:r>
              <a:rPr lang="en-US" sz="2400" dirty="0" smtClean="0"/>
              <a:t>Full </a:t>
            </a:r>
            <a:r>
              <a:rPr lang="en-US" sz="2400" dirty="0"/>
              <a:t>Day Slots)</a:t>
            </a:r>
          </a:p>
          <a:p>
            <a:r>
              <a:rPr lang="en-US" sz="2400" dirty="0"/>
              <a:t>Vacancy Rate (Project </a:t>
            </a:r>
            <a:r>
              <a:rPr lang="en-US" sz="2400" dirty="0" smtClean="0"/>
              <a:t/>
            </a:r>
            <a:br>
              <a:rPr lang="en-US" sz="2400" dirty="0" smtClean="0"/>
            </a:br>
            <a:r>
              <a:rPr lang="en-US" sz="2400" dirty="0" smtClean="0"/>
              <a:t>20</a:t>
            </a:r>
            <a:r>
              <a:rPr lang="en-US" sz="2400" dirty="0"/>
              <a:t>% vacancy?)</a:t>
            </a:r>
          </a:p>
          <a:p>
            <a:r>
              <a:rPr lang="en-US" sz="2400" dirty="0"/>
              <a:t>Supplies</a:t>
            </a:r>
          </a:p>
          <a:p>
            <a:r>
              <a:rPr lang="en-US" sz="2400" dirty="0"/>
              <a:t>Utilities</a:t>
            </a:r>
          </a:p>
          <a:p>
            <a:r>
              <a:rPr lang="en-US" sz="2400" dirty="0"/>
              <a:t>Staff (Registration, </a:t>
            </a:r>
            <a:r>
              <a:rPr lang="en-US" sz="2400" dirty="0" smtClean="0"/>
              <a:t>Nursing</a:t>
            </a:r>
            <a:r>
              <a:rPr lang="en-US" sz="2400" dirty="0"/>
              <a:t>, etc.)</a:t>
            </a:r>
          </a:p>
          <a:p>
            <a:r>
              <a:rPr lang="en-US" sz="2400" dirty="0"/>
              <a:t>Equipment</a:t>
            </a:r>
          </a:p>
          <a:p>
            <a:endParaRPr lang="en-US" sz="2400" dirty="0"/>
          </a:p>
        </p:txBody>
      </p:sp>
      <p:pic>
        <p:nvPicPr>
          <p:cNvPr id="67589" name="Picture 10" descr="MPj04386360000[1]"/>
          <p:cNvPicPr>
            <a:picLocks noGrp="1" noChangeAspect="1" noChangeArrowheads="1"/>
          </p:cNvPicPr>
          <p:nvPr>
            <p:ph sz="half" idx="4294967295"/>
          </p:nvPr>
        </p:nvPicPr>
        <p:blipFill>
          <a:blip r:embed="rId3" cstate="print"/>
          <a:srcRect/>
          <a:stretch>
            <a:fillRect/>
          </a:stretch>
        </p:blipFill>
        <p:spPr>
          <a:xfrm>
            <a:off x="4572000" y="1981200"/>
            <a:ext cx="4038600" cy="2692400"/>
          </a:xfrm>
          <a:noFill/>
        </p:spPr>
      </p:pic>
      <p:sp>
        <p:nvSpPr>
          <p:cNvPr id="7" name="Slide Number Placeholder 6"/>
          <p:cNvSpPr>
            <a:spLocks noGrp="1"/>
          </p:cNvSpPr>
          <p:nvPr>
            <p:ph type="sldNum" sz="quarter" idx="12"/>
          </p:nvPr>
        </p:nvSpPr>
        <p:spPr/>
        <p:txBody>
          <a:bodyPr/>
          <a:lstStyle/>
          <a:p>
            <a:fld id="{C2690F90-6744-4312-A8C9-D689E5E8EB63}" type="slidenum">
              <a:rPr lang="en-US" smtClean="0"/>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idx="4294967295"/>
          </p:nvPr>
        </p:nvSpPr>
        <p:spPr/>
        <p:txBody>
          <a:bodyPr>
            <a:normAutofit fontScale="90000"/>
          </a:bodyPr>
          <a:lstStyle/>
          <a:p>
            <a:r>
              <a:rPr lang="en-US" dirty="0"/>
              <a:t>Real Estate</a:t>
            </a:r>
            <a:br>
              <a:rPr lang="en-US" dirty="0"/>
            </a:br>
            <a:r>
              <a:rPr lang="en-US" dirty="0"/>
              <a:t>Shared Space - Example</a:t>
            </a:r>
          </a:p>
        </p:txBody>
      </p:sp>
      <p:sp>
        <p:nvSpPr>
          <p:cNvPr id="69636" name="Rectangle 3"/>
          <p:cNvSpPr>
            <a:spLocks noGrp="1" noChangeArrowheads="1"/>
          </p:cNvSpPr>
          <p:nvPr>
            <p:ph type="body" idx="4294967295"/>
          </p:nvPr>
        </p:nvSpPr>
        <p:spPr/>
        <p:txBody>
          <a:bodyPr>
            <a:normAutofit lnSpcReduction="10000"/>
          </a:bodyPr>
          <a:lstStyle/>
          <a:p>
            <a:r>
              <a:rPr lang="en-US" dirty="0"/>
              <a:t>Assume the following:</a:t>
            </a:r>
          </a:p>
          <a:p>
            <a:r>
              <a:rPr lang="en-US" dirty="0"/>
              <a:t>$18 gross per square foot rental </a:t>
            </a:r>
            <a:r>
              <a:rPr lang="en-US" sz="2400" dirty="0"/>
              <a:t>(exclusive use)</a:t>
            </a:r>
          </a:p>
          <a:p>
            <a:r>
              <a:rPr lang="en-US" dirty="0"/>
              <a:t>30% projected vacancy</a:t>
            </a:r>
          </a:p>
          <a:p>
            <a:r>
              <a:rPr lang="en-US" dirty="0"/>
              <a:t>1,000 square feet in suite</a:t>
            </a:r>
          </a:p>
          <a:p>
            <a:r>
              <a:rPr lang="en-US" dirty="0"/>
              <a:t>Building has 6,000 square feet, with 1,000 square feet for common area </a:t>
            </a:r>
            <a:r>
              <a:rPr lang="en-US" sz="2400" dirty="0"/>
              <a:t>(5,000 square feet usable space)</a:t>
            </a:r>
          </a:p>
          <a:p>
            <a:r>
              <a:rPr lang="en-US" dirty="0"/>
              <a:t>Suite capable of being leased in half day increments </a:t>
            </a:r>
            <a:r>
              <a:rPr lang="en-US" sz="2400" dirty="0"/>
              <a:t>(8:00 A.M. – Noon; 1:00 P.M. – 5:00 P.M.)</a:t>
            </a:r>
          </a:p>
          <a:p>
            <a:endParaRPr lang="en-US" sz="2400" dirty="0"/>
          </a:p>
        </p:txBody>
      </p:sp>
      <p:sp>
        <p:nvSpPr>
          <p:cNvPr id="6" name="Slide Number Placeholder 5"/>
          <p:cNvSpPr>
            <a:spLocks noGrp="1"/>
          </p:cNvSpPr>
          <p:nvPr>
            <p:ph type="sldNum" sz="quarter" idx="12"/>
          </p:nvPr>
        </p:nvSpPr>
        <p:spPr/>
        <p:txBody>
          <a:bodyPr/>
          <a:lstStyle/>
          <a:p>
            <a:fld id="{C2690F90-6744-4312-A8C9-D689E5E8EB63}" type="slidenum">
              <a:rPr lang="en-US" smtClean="0"/>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noChangeArrowheads="1"/>
          </p:cNvSpPr>
          <p:nvPr>
            <p:ph type="title" idx="4294967295"/>
          </p:nvPr>
        </p:nvSpPr>
        <p:spPr>
          <a:xfrm>
            <a:off x="533400" y="838200"/>
            <a:ext cx="8229600" cy="1143000"/>
          </a:xfrm>
        </p:spPr>
        <p:txBody>
          <a:bodyPr>
            <a:normAutofit fontScale="90000"/>
          </a:bodyPr>
          <a:lstStyle/>
          <a:p>
            <a:r>
              <a:rPr lang="en-US" dirty="0"/>
              <a:t>Real Estate</a:t>
            </a:r>
            <a:br>
              <a:rPr lang="en-US" dirty="0"/>
            </a:br>
            <a:r>
              <a:rPr lang="en-US" dirty="0"/>
              <a:t>Shared Space - Example</a:t>
            </a:r>
          </a:p>
        </p:txBody>
      </p:sp>
      <p:sp>
        <p:nvSpPr>
          <p:cNvPr id="71684" name="Rectangle 5"/>
          <p:cNvSpPr>
            <a:spLocks noGrp="1" noChangeArrowheads="1"/>
          </p:cNvSpPr>
          <p:nvPr>
            <p:ph type="body" sz="half" idx="4294967295"/>
          </p:nvPr>
        </p:nvSpPr>
        <p:spPr>
          <a:xfrm>
            <a:off x="685800" y="2133600"/>
            <a:ext cx="4038600" cy="4221163"/>
          </a:xfrm>
        </p:spPr>
        <p:txBody>
          <a:bodyPr>
            <a:normAutofit lnSpcReduction="10000"/>
          </a:bodyPr>
          <a:lstStyle/>
          <a:p>
            <a:r>
              <a:rPr lang="en-US" sz="2400" dirty="0"/>
              <a:t>Furniture and equipment in suite determined to be leaseable at $2,000 per year using independent third party leasing company.</a:t>
            </a:r>
          </a:p>
          <a:p>
            <a:r>
              <a:rPr lang="en-US" sz="2400" dirty="0"/>
              <a:t>Miscellaneous medical/office supplies projected to be used in suite is approximately $5,000 annually if suite leased 70% of the time</a:t>
            </a:r>
          </a:p>
        </p:txBody>
      </p:sp>
      <p:pic>
        <p:nvPicPr>
          <p:cNvPr id="71685" name="Picture 14" descr="MPj03996860000[1]"/>
          <p:cNvPicPr>
            <a:picLocks noChangeAspect="1" noChangeArrowheads="1"/>
          </p:cNvPicPr>
          <p:nvPr/>
        </p:nvPicPr>
        <p:blipFill>
          <a:blip r:embed="rId3" cstate="print"/>
          <a:srcRect/>
          <a:stretch>
            <a:fillRect/>
          </a:stretch>
        </p:blipFill>
        <p:spPr bwMode="auto">
          <a:xfrm>
            <a:off x="4876800" y="2295525"/>
            <a:ext cx="3894138" cy="31146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C2690F90-6744-4312-A8C9-D689E5E8EB63}" type="slidenum">
              <a:rPr lang="en-US" smtClean="0"/>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ChangeArrowheads="1"/>
          </p:cNvSpPr>
          <p:nvPr/>
        </p:nvSpPr>
        <p:spPr bwMode="auto">
          <a:xfrm>
            <a:off x="3843338" y="2890838"/>
            <a:ext cx="9144000" cy="0"/>
          </a:xfrm>
          <a:prstGeom prst="rect">
            <a:avLst/>
          </a:prstGeom>
          <a:noFill/>
          <a:ln w="9525">
            <a:noFill/>
            <a:miter lim="800000"/>
            <a:headEnd/>
            <a:tailEnd/>
          </a:ln>
        </p:spPr>
        <p:txBody>
          <a:bodyPr>
            <a:spAutoFit/>
          </a:bodyPr>
          <a:lstStyle/>
          <a:p>
            <a:endParaRPr lang="en-US" dirty="0"/>
          </a:p>
        </p:txBody>
      </p:sp>
      <p:sp>
        <p:nvSpPr>
          <p:cNvPr id="73732" name="Rectangle 3"/>
          <p:cNvSpPr>
            <a:spLocks noChangeArrowheads="1"/>
          </p:cNvSpPr>
          <p:nvPr/>
        </p:nvSpPr>
        <p:spPr bwMode="auto">
          <a:xfrm>
            <a:off x="3595688" y="2828925"/>
            <a:ext cx="9144000" cy="0"/>
          </a:xfrm>
          <a:prstGeom prst="rect">
            <a:avLst/>
          </a:prstGeom>
          <a:noFill/>
          <a:ln w="9525">
            <a:noFill/>
            <a:miter lim="800000"/>
            <a:headEnd/>
            <a:tailEnd/>
          </a:ln>
        </p:spPr>
        <p:txBody>
          <a:bodyPr>
            <a:spAutoFit/>
          </a:bodyPr>
          <a:lstStyle/>
          <a:p>
            <a:endParaRPr lang="en-US" dirty="0"/>
          </a:p>
        </p:txBody>
      </p:sp>
      <p:pic>
        <p:nvPicPr>
          <p:cNvPr id="15364" name="Picture 4"/>
          <p:cNvPicPr>
            <a:picLocks noChangeAspect="1" noChangeArrowheads="1"/>
          </p:cNvPicPr>
          <p:nvPr/>
        </p:nvPicPr>
        <p:blipFill>
          <a:blip r:embed="rId3" cstate="print"/>
          <a:srcRect/>
          <a:stretch>
            <a:fillRect/>
          </a:stretch>
        </p:blipFill>
        <p:spPr bwMode="auto">
          <a:xfrm>
            <a:off x="1219200" y="3886200"/>
            <a:ext cx="3810000" cy="2343150"/>
          </a:xfrm>
          <a:prstGeom prst="rect">
            <a:avLst/>
          </a:prstGeom>
          <a:noFill/>
          <a:ln w="28575">
            <a:solidFill>
              <a:schemeClr val="bg2"/>
            </a:solidFill>
            <a:miter lim="800000"/>
            <a:headEnd/>
            <a:tailEnd/>
          </a:ln>
        </p:spPr>
      </p:pic>
      <p:sp>
        <p:nvSpPr>
          <p:cNvPr id="15365" name="AutoShape 5"/>
          <p:cNvSpPr>
            <a:spLocks noChangeArrowheads="1"/>
          </p:cNvSpPr>
          <p:nvPr/>
        </p:nvSpPr>
        <p:spPr bwMode="auto">
          <a:xfrm>
            <a:off x="4724400" y="2514600"/>
            <a:ext cx="3505200" cy="1828800"/>
          </a:xfrm>
          <a:prstGeom prst="wedgeRectCallout">
            <a:avLst>
              <a:gd name="adj1" fmla="val -75634"/>
              <a:gd name="adj2" fmla="val 81773"/>
            </a:avLst>
          </a:prstGeom>
          <a:solidFill>
            <a:schemeClr val="tx1"/>
          </a:solidFill>
          <a:ln w="9525">
            <a:solidFill>
              <a:schemeClr val="bg2"/>
            </a:solidFill>
            <a:miter lim="800000"/>
            <a:headEnd/>
            <a:tailEnd/>
          </a:ln>
        </p:spPr>
        <p:txBody>
          <a:bodyPr/>
          <a:lstStyle/>
          <a:p>
            <a:pPr lvl="1" eaLnBrk="0" hangingPunct="0">
              <a:lnSpc>
                <a:spcPct val="120000"/>
              </a:lnSpc>
              <a:spcBef>
                <a:spcPct val="50000"/>
              </a:spcBef>
            </a:pPr>
            <a:r>
              <a:rPr lang="en-US" sz="2200" dirty="0">
                <a:solidFill>
                  <a:schemeClr val="bg1"/>
                </a:solidFill>
                <a:latin typeface="+mn-lt"/>
              </a:rPr>
              <a:t>What is the fair market value/commercially reasonable rate for one half day?</a:t>
            </a:r>
          </a:p>
          <a:p>
            <a:pPr algn="ctr" eaLnBrk="0" hangingPunct="0"/>
            <a:endParaRPr lang="en-US" sz="2600" dirty="0">
              <a:solidFill>
                <a:schemeClr val="bg1"/>
              </a:solidFill>
              <a:latin typeface="Times New Roman" pitchFamily="18" charset="0"/>
            </a:endParaRPr>
          </a:p>
        </p:txBody>
      </p:sp>
      <p:sp>
        <p:nvSpPr>
          <p:cNvPr id="73735" name="Rectangle 6"/>
          <p:cNvSpPr>
            <a:spLocks noGrp="1" noChangeArrowheads="1"/>
          </p:cNvSpPr>
          <p:nvPr>
            <p:ph type="title" idx="4294967295"/>
          </p:nvPr>
        </p:nvSpPr>
        <p:spPr>
          <a:xfrm>
            <a:off x="533400" y="838200"/>
            <a:ext cx="8229600" cy="1143000"/>
          </a:xfrm>
        </p:spPr>
        <p:txBody>
          <a:bodyPr>
            <a:normAutofit fontScale="90000"/>
          </a:bodyPr>
          <a:lstStyle/>
          <a:p>
            <a:r>
              <a:rPr lang="en-US" dirty="0"/>
              <a:t>Real Estate</a:t>
            </a:r>
            <a:br>
              <a:rPr lang="en-US" dirty="0"/>
            </a:br>
            <a:r>
              <a:rPr lang="en-US" dirty="0"/>
              <a:t>Shared Space - Example</a:t>
            </a:r>
          </a:p>
        </p:txBody>
      </p:sp>
      <p:sp>
        <p:nvSpPr>
          <p:cNvPr id="9" name="Slide Number Placeholder 8"/>
          <p:cNvSpPr>
            <a:spLocks noGrp="1"/>
          </p:cNvSpPr>
          <p:nvPr>
            <p:ph type="sldNum" sz="quarter" idx="12"/>
          </p:nvPr>
        </p:nvSpPr>
        <p:spPr/>
        <p:txBody>
          <a:bodyPr/>
          <a:lstStyle/>
          <a:p>
            <a:fld id="{C2690F90-6744-4312-A8C9-D689E5E8EB63}" type="slidenum">
              <a:rPr lang="en-US" smtClean="0"/>
              <a:pPr/>
              <a:t>24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dissolve">
                                      <p:cBhvr>
                                        <p:cTn id="11"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5"/>
          <p:cNvSpPr>
            <a:spLocks noGrp="1" noChangeArrowheads="1"/>
          </p:cNvSpPr>
          <p:nvPr>
            <p:ph type="title" idx="4294967295"/>
          </p:nvPr>
        </p:nvSpPr>
        <p:spPr>
          <a:xfrm>
            <a:off x="457200" y="838200"/>
            <a:ext cx="8229600" cy="1143000"/>
          </a:xfrm>
        </p:spPr>
        <p:txBody>
          <a:bodyPr>
            <a:normAutofit fontScale="90000"/>
          </a:bodyPr>
          <a:lstStyle/>
          <a:p>
            <a:r>
              <a:rPr lang="en-US" dirty="0"/>
              <a:t>Real Estate</a:t>
            </a:r>
            <a:br>
              <a:rPr lang="en-US" dirty="0"/>
            </a:br>
            <a:r>
              <a:rPr lang="en-US" dirty="0"/>
              <a:t>Shared Space - Example</a:t>
            </a:r>
          </a:p>
        </p:txBody>
      </p:sp>
      <p:sp>
        <p:nvSpPr>
          <p:cNvPr id="75780" name="Rectangle 36"/>
          <p:cNvSpPr>
            <a:spLocks noGrp="1" noChangeArrowheads="1"/>
          </p:cNvSpPr>
          <p:nvPr>
            <p:ph type="body" sz="half" idx="4294967295"/>
          </p:nvPr>
        </p:nvSpPr>
        <p:spPr>
          <a:xfrm>
            <a:off x="381000" y="2362200"/>
            <a:ext cx="4267200" cy="4221163"/>
          </a:xfrm>
        </p:spPr>
        <p:txBody>
          <a:bodyPr/>
          <a:lstStyle/>
          <a:p>
            <a:pPr>
              <a:lnSpc>
                <a:spcPct val="90000"/>
              </a:lnSpc>
            </a:pPr>
            <a:r>
              <a:rPr lang="en-US" sz="2000" dirty="0">
                <a:solidFill>
                  <a:schemeClr val="tx2"/>
                </a:solidFill>
              </a:rPr>
              <a:t>$18 (exclusive use rate) + 30% (vacancy) = $25.71 per square foot ($18 ÷ .7 = $25.71)</a:t>
            </a:r>
          </a:p>
          <a:p>
            <a:pPr>
              <a:lnSpc>
                <a:spcPct val="90000"/>
              </a:lnSpc>
            </a:pPr>
            <a:r>
              <a:rPr lang="en-US" sz="2000" dirty="0">
                <a:solidFill>
                  <a:schemeClr val="tx2"/>
                </a:solidFill>
              </a:rPr>
              <a:t>1,000 square feet (suite) ÷ 5,000 square feet (building not including common area) = 20% (percentage of suite’s usable space in building’s usable space)</a:t>
            </a:r>
          </a:p>
          <a:p>
            <a:pPr>
              <a:lnSpc>
                <a:spcPct val="90000"/>
              </a:lnSpc>
            </a:pPr>
            <a:r>
              <a:rPr lang="en-US" sz="2000" dirty="0">
                <a:solidFill>
                  <a:schemeClr val="tx2"/>
                </a:solidFill>
              </a:rPr>
              <a:t>1,000 square feet (common area) x 20% (suite to building)</a:t>
            </a:r>
          </a:p>
          <a:p>
            <a:pPr>
              <a:lnSpc>
                <a:spcPct val="90000"/>
              </a:lnSpc>
            </a:pPr>
            <a:r>
              <a:rPr lang="en-US" sz="2000" dirty="0">
                <a:solidFill>
                  <a:schemeClr val="tx2"/>
                </a:solidFill>
              </a:rPr>
              <a:t>= 200 square feet (common area allocated to suite)</a:t>
            </a:r>
          </a:p>
          <a:p>
            <a:pPr>
              <a:lnSpc>
                <a:spcPct val="90000"/>
              </a:lnSpc>
              <a:buFontTx/>
              <a:buNone/>
            </a:pPr>
            <a:endParaRPr lang="en-US" sz="2000" dirty="0"/>
          </a:p>
        </p:txBody>
      </p:sp>
      <p:pic>
        <p:nvPicPr>
          <p:cNvPr id="75781" name="Picture 33" descr="MPj04365170000[1]"/>
          <p:cNvPicPr>
            <a:picLocks noGrp="1" noChangeAspect="1" noChangeArrowheads="1"/>
          </p:cNvPicPr>
          <p:nvPr>
            <p:ph sz="half" idx="4294967295"/>
          </p:nvPr>
        </p:nvPicPr>
        <p:blipFill>
          <a:blip r:embed="rId3" cstate="print"/>
          <a:srcRect/>
          <a:stretch>
            <a:fillRect/>
          </a:stretch>
        </p:blipFill>
        <p:spPr>
          <a:xfrm>
            <a:off x="4724400" y="2514600"/>
            <a:ext cx="4038600" cy="2697163"/>
          </a:xfrm>
          <a:noFill/>
        </p:spPr>
      </p:pic>
      <p:sp>
        <p:nvSpPr>
          <p:cNvPr id="7" name="Slide Number Placeholder 6"/>
          <p:cNvSpPr>
            <a:spLocks noGrp="1"/>
          </p:cNvSpPr>
          <p:nvPr>
            <p:ph type="sldNum" sz="quarter" idx="12"/>
          </p:nvPr>
        </p:nvSpPr>
        <p:spPr/>
        <p:txBody>
          <a:bodyPr/>
          <a:lstStyle/>
          <a:p>
            <a:fld id="{C2690F90-6744-4312-A8C9-D689E5E8EB63}" type="slidenum">
              <a:rPr lang="en-US" smtClean="0"/>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p:txBody>
          <a:bodyPr>
            <a:normAutofit fontScale="90000"/>
          </a:bodyPr>
          <a:lstStyle/>
          <a:p>
            <a:r>
              <a:rPr lang="en-US" dirty="0"/>
              <a:t>Real Estate</a:t>
            </a:r>
            <a:br>
              <a:rPr lang="en-US" dirty="0"/>
            </a:br>
            <a:r>
              <a:rPr lang="en-US" dirty="0"/>
              <a:t>Shared Space - Example</a:t>
            </a:r>
          </a:p>
        </p:txBody>
      </p:sp>
      <p:sp>
        <p:nvSpPr>
          <p:cNvPr id="8" name="Content Placeholder 7"/>
          <p:cNvSpPr>
            <a:spLocks noGrp="1"/>
          </p:cNvSpPr>
          <p:nvPr>
            <p:ph idx="1"/>
          </p:nvPr>
        </p:nvSpPr>
        <p:spPr/>
        <p:txBody>
          <a:bodyPr>
            <a:normAutofit fontScale="85000" lnSpcReduction="20000"/>
          </a:bodyPr>
          <a:lstStyle/>
          <a:p>
            <a:pPr eaLnBrk="0" hangingPunct="0">
              <a:lnSpc>
                <a:spcPct val="120000"/>
              </a:lnSpc>
              <a:spcBef>
                <a:spcPct val="50000"/>
              </a:spcBef>
            </a:pPr>
            <a:r>
              <a:rPr lang="en-US" dirty="0" smtClean="0">
                <a:solidFill>
                  <a:schemeClr val="tx2"/>
                </a:solidFill>
              </a:rPr>
              <a:t>1,200 square feet (suite plus allocated common area) x $25.71 = $30,852</a:t>
            </a:r>
          </a:p>
          <a:p>
            <a:pPr eaLnBrk="0" hangingPunct="0">
              <a:lnSpc>
                <a:spcPct val="120000"/>
              </a:lnSpc>
              <a:spcBef>
                <a:spcPct val="50000"/>
              </a:spcBef>
            </a:pPr>
            <a:r>
              <a:rPr lang="en-US" dirty="0" smtClean="0">
                <a:solidFill>
                  <a:schemeClr val="tx2"/>
                </a:solidFill>
              </a:rPr>
              <a:t>$30,852 + $2,000 (furniture and equipment) + $5,000 (medical/office supplies) = $37,852</a:t>
            </a:r>
          </a:p>
          <a:p>
            <a:pPr eaLnBrk="0" hangingPunct="0">
              <a:lnSpc>
                <a:spcPct val="120000"/>
              </a:lnSpc>
              <a:spcBef>
                <a:spcPct val="50000"/>
              </a:spcBef>
            </a:pPr>
            <a:r>
              <a:rPr lang="en-US" dirty="0" smtClean="0">
                <a:solidFill>
                  <a:schemeClr val="tx2"/>
                </a:solidFill>
              </a:rPr>
              <a:t>$37,852 </a:t>
            </a:r>
            <a:r>
              <a:rPr lang="en-US" dirty="0" smtClean="0">
                <a:solidFill>
                  <a:schemeClr val="tx2"/>
                </a:solidFill>
                <a:cs typeface="Times New Roman" pitchFamily="18" charset="0"/>
              </a:rPr>
              <a:t>÷ </a:t>
            </a:r>
            <a:r>
              <a:rPr lang="en-US" dirty="0" smtClean="0">
                <a:solidFill>
                  <a:schemeClr val="tx2"/>
                </a:solidFill>
              </a:rPr>
              <a:t>52 (weeks) = $728 (weekly rate)</a:t>
            </a:r>
          </a:p>
          <a:p>
            <a:pPr eaLnBrk="0" hangingPunct="0">
              <a:lnSpc>
                <a:spcPct val="120000"/>
              </a:lnSpc>
              <a:spcBef>
                <a:spcPct val="50000"/>
              </a:spcBef>
            </a:pPr>
            <a:r>
              <a:rPr lang="en-US" dirty="0" smtClean="0">
                <a:solidFill>
                  <a:schemeClr val="tx2"/>
                </a:solidFill>
              </a:rPr>
              <a:t>$728 </a:t>
            </a:r>
            <a:r>
              <a:rPr lang="en-US" dirty="0" smtClean="0">
                <a:solidFill>
                  <a:schemeClr val="tx2"/>
                </a:solidFill>
                <a:cs typeface="Times New Roman" pitchFamily="18" charset="0"/>
              </a:rPr>
              <a:t>÷ 5 </a:t>
            </a:r>
            <a:r>
              <a:rPr lang="en-US" dirty="0" smtClean="0">
                <a:solidFill>
                  <a:schemeClr val="tx2"/>
                </a:solidFill>
              </a:rPr>
              <a:t>(business days in week) = $146 </a:t>
            </a:r>
            <a:br>
              <a:rPr lang="en-US" dirty="0" smtClean="0">
                <a:solidFill>
                  <a:schemeClr val="tx2"/>
                </a:solidFill>
              </a:rPr>
            </a:br>
            <a:r>
              <a:rPr lang="en-US" dirty="0" smtClean="0">
                <a:solidFill>
                  <a:schemeClr val="tx2"/>
                </a:solidFill>
              </a:rPr>
              <a:t>(daily rate)</a:t>
            </a:r>
          </a:p>
          <a:p>
            <a:pPr eaLnBrk="0" hangingPunct="0">
              <a:lnSpc>
                <a:spcPct val="120000"/>
              </a:lnSpc>
              <a:spcBef>
                <a:spcPct val="50000"/>
              </a:spcBef>
            </a:pPr>
            <a:r>
              <a:rPr lang="en-US" dirty="0" smtClean="0">
                <a:solidFill>
                  <a:schemeClr val="tx2"/>
                </a:solidFill>
              </a:rPr>
              <a:t>$146 </a:t>
            </a:r>
            <a:r>
              <a:rPr lang="en-US" dirty="0" smtClean="0">
                <a:solidFill>
                  <a:schemeClr val="tx2"/>
                </a:solidFill>
                <a:cs typeface="Times New Roman" pitchFamily="18" charset="0"/>
              </a:rPr>
              <a:t>÷</a:t>
            </a:r>
            <a:r>
              <a:rPr lang="en-US" dirty="0" smtClean="0">
                <a:solidFill>
                  <a:schemeClr val="tx2"/>
                </a:solidFill>
              </a:rPr>
              <a:t> 2 = $73 (half day rate)</a:t>
            </a:r>
          </a:p>
        </p:txBody>
      </p:sp>
      <p:sp>
        <p:nvSpPr>
          <p:cNvPr id="6" name="Slide Number Placeholder 5"/>
          <p:cNvSpPr>
            <a:spLocks noGrp="1"/>
          </p:cNvSpPr>
          <p:nvPr>
            <p:ph type="sldNum" sz="quarter" idx="12"/>
          </p:nvPr>
        </p:nvSpPr>
        <p:spPr/>
        <p:txBody>
          <a:bodyPr/>
          <a:lstStyle/>
          <a:p>
            <a:fld id="{BA1A092D-FEC4-483E-B05A-5B6F96489938}" type="slidenum">
              <a:rPr lang="en-US" smtClean="0"/>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apt bullet"/>
          <p:cNvPicPr>
            <a:picLocks noChangeAspect="1" noChangeArrowheads="1"/>
          </p:cNvPicPr>
          <p:nvPr/>
        </p:nvPicPr>
        <p:blipFill>
          <a:blip r:embed="rId3" cstate="print">
            <a:clrChange>
              <a:clrFrom>
                <a:srgbClr val="FF0000"/>
              </a:clrFrom>
              <a:clrTo>
                <a:srgbClr val="FF0000">
                  <a:alpha val="0"/>
                </a:srgbClr>
              </a:clrTo>
            </a:clrChange>
          </a:blip>
          <a:srcRect/>
          <a:stretch>
            <a:fillRect/>
          </a:stretch>
        </p:blipFill>
        <p:spPr bwMode="auto">
          <a:xfrm>
            <a:off x="2590800" y="2362200"/>
            <a:ext cx="3286125" cy="4086225"/>
          </a:xfrm>
          <a:prstGeom prst="rect">
            <a:avLst/>
          </a:prstGeom>
          <a:noFill/>
          <a:ln w="9525">
            <a:noFill/>
            <a:miter lim="800000"/>
            <a:headEnd/>
            <a:tailEnd/>
          </a:ln>
        </p:spPr>
      </p:pic>
      <p:sp>
        <p:nvSpPr>
          <p:cNvPr id="18435" name="AutoShape 3"/>
          <p:cNvSpPr>
            <a:spLocks noChangeArrowheads="1"/>
          </p:cNvSpPr>
          <p:nvPr/>
        </p:nvSpPr>
        <p:spPr bwMode="auto">
          <a:xfrm>
            <a:off x="5715000" y="2514600"/>
            <a:ext cx="2971800" cy="1219200"/>
          </a:xfrm>
          <a:prstGeom prst="wedgeRoundRectCallout">
            <a:avLst>
              <a:gd name="adj1" fmla="val -92042"/>
              <a:gd name="adj2" fmla="val 151042"/>
              <a:gd name="adj3" fmla="val 16667"/>
            </a:avLst>
          </a:prstGeom>
          <a:solidFill>
            <a:schemeClr val="tx1"/>
          </a:solidFill>
          <a:ln w="9525">
            <a:solidFill>
              <a:schemeClr val="bg2"/>
            </a:solidFill>
            <a:miter lim="800000"/>
            <a:headEnd/>
            <a:tailEnd/>
          </a:ln>
        </p:spPr>
        <p:txBody>
          <a:bodyPr/>
          <a:lstStyle/>
          <a:p>
            <a:pPr algn="ctr" eaLnBrk="0" hangingPunct="0"/>
            <a:r>
              <a:rPr lang="en-US" sz="3000" b="1" dirty="0">
                <a:solidFill>
                  <a:schemeClr val="bg1"/>
                </a:solidFill>
                <a:latin typeface="Comic Sans MS" pitchFamily="66" charset="0"/>
              </a:rPr>
              <a:t>What is $73 Alex?</a:t>
            </a:r>
          </a:p>
        </p:txBody>
      </p:sp>
      <p:sp>
        <p:nvSpPr>
          <p:cNvPr id="79877" name="Rectangle 4"/>
          <p:cNvSpPr>
            <a:spLocks noGrp="1" noChangeArrowheads="1"/>
          </p:cNvSpPr>
          <p:nvPr>
            <p:ph type="title" idx="4294967295"/>
          </p:nvPr>
        </p:nvSpPr>
        <p:spPr/>
        <p:txBody>
          <a:bodyPr>
            <a:normAutofit fontScale="90000"/>
          </a:bodyPr>
          <a:lstStyle/>
          <a:p>
            <a:r>
              <a:rPr lang="en-US" dirty="0"/>
              <a:t>Real Estate</a:t>
            </a:r>
            <a:br>
              <a:rPr lang="en-US" dirty="0"/>
            </a:br>
            <a:r>
              <a:rPr lang="en-US" dirty="0"/>
              <a:t>Shared Space - Example</a:t>
            </a:r>
          </a:p>
        </p:txBody>
      </p:sp>
      <p:sp>
        <p:nvSpPr>
          <p:cNvPr id="7" name="Slide Number Placeholder 6"/>
          <p:cNvSpPr>
            <a:spLocks noGrp="1"/>
          </p:cNvSpPr>
          <p:nvPr>
            <p:ph type="sldNum" sz="quarter" idx="12"/>
          </p:nvPr>
        </p:nvSpPr>
        <p:spPr/>
        <p:txBody>
          <a:bodyPr/>
          <a:lstStyle/>
          <a:p>
            <a:fld id="{C2690F90-6744-4312-A8C9-D689E5E8EB63}" type="slidenum">
              <a:rPr lang="en-US" smtClean="0"/>
              <a:pPr/>
              <a:t>27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dissolve">
                                      <p:cBhvr>
                                        <p:cTn id="11"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j0308879"/>
          <p:cNvPicPr>
            <a:picLocks noChangeAspect="1" noChangeArrowheads="1"/>
          </p:cNvPicPr>
          <p:nvPr/>
        </p:nvPicPr>
        <p:blipFill>
          <a:blip r:embed="rId3" cstate="print"/>
          <a:srcRect/>
          <a:stretch>
            <a:fillRect/>
          </a:stretch>
        </p:blipFill>
        <p:spPr bwMode="auto">
          <a:xfrm>
            <a:off x="5257801" y="3505199"/>
            <a:ext cx="3657600" cy="2420621"/>
          </a:xfrm>
          <a:prstGeom prst="rect">
            <a:avLst/>
          </a:prstGeom>
          <a:ln>
            <a:noFill/>
          </a:ln>
          <a:effectLst>
            <a:outerShdw blurRad="292100" dist="139700" dir="2700000" algn="tl" rotWithShape="0">
              <a:srgbClr val="333333">
                <a:alpha val="65000"/>
              </a:srgbClr>
            </a:outerShdw>
          </a:effectLst>
        </p:spPr>
      </p:pic>
      <p:sp>
        <p:nvSpPr>
          <p:cNvPr id="81924" name="Rectangle 4"/>
          <p:cNvSpPr>
            <a:spLocks noGrp="1" noChangeArrowheads="1"/>
          </p:cNvSpPr>
          <p:nvPr>
            <p:ph type="title" idx="4294967295"/>
          </p:nvPr>
        </p:nvSpPr>
        <p:spPr/>
        <p:txBody>
          <a:bodyPr>
            <a:normAutofit fontScale="90000"/>
          </a:bodyPr>
          <a:lstStyle/>
          <a:p>
            <a:r>
              <a:rPr lang="en-US" dirty="0"/>
              <a:t>Real Estate</a:t>
            </a:r>
            <a:br>
              <a:rPr lang="en-US" dirty="0"/>
            </a:br>
            <a:r>
              <a:rPr lang="en-US" dirty="0"/>
              <a:t>Shared Space - Example</a:t>
            </a:r>
          </a:p>
        </p:txBody>
      </p:sp>
      <p:sp>
        <p:nvSpPr>
          <p:cNvPr id="81925" name="Rectangle 5"/>
          <p:cNvSpPr>
            <a:spLocks noGrp="1" noChangeArrowheads="1"/>
          </p:cNvSpPr>
          <p:nvPr>
            <p:ph type="body" idx="4294967295"/>
          </p:nvPr>
        </p:nvSpPr>
        <p:spPr/>
        <p:txBody>
          <a:bodyPr/>
          <a:lstStyle/>
          <a:p>
            <a:pPr>
              <a:buFontTx/>
              <a:buNone/>
            </a:pPr>
            <a:r>
              <a:rPr lang="en-US" dirty="0"/>
              <a:t>Example becomes more complicated if:</a:t>
            </a:r>
          </a:p>
          <a:p>
            <a:r>
              <a:rPr lang="en-US" dirty="0"/>
              <a:t>Part of suite is leased (as opposed to full suite)</a:t>
            </a:r>
          </a:p>
          <a:p>
            <a:r>
              <a:rPr lang="en-US" dirty="0"/>
              <a:t>Staff is provided by landlord/hospital</a:t>
            </a:r>
          </a:p>
          <a:p>
            <a:r>
              <a:rPr lang="en-US" dirty="0"/>
              <a:t>Specialized equipment is </a:t>
            </a:r>
            <a:r>
              <a:rPr lang="en-US" dirty="0" smtClean="0"/>
              <a:t/>
            </a:r>
            <a:br>
              <a:rPr lang="en-US" dirty="0" smtClean="0"/>
            </a:br>
            <a:r>
              <a:rPr lang="en-US" dirty="0" smtClean="0"/>
              <a:t>used</a:t>
            </a:r>
            <a:endParaRPr lang="en-US" dirty="0"/>
          </a:p>
          <a:p>
            <a:r>
              <a:rPr lang="en-US" dirty="0"/>
              <a:t>Non-standardized supplies </a:t>
            </a:r>
            <a:r>
              <a:rPr lang="en-US" dirty="0" smtClean="0"/>
              <a:t/>
            </a:r>
            <a:br>
              <a:rPr lang="en-US" dirty="0" smtClean="0"/>
            </a:br>
            <a:r>
              <a:rPr lang="en-US" dirty="0" smtClean="0"/>
              <a:t>are used </a:t>
            </a:r>
            <a:r>
              <a:rPr lang="en-US" dirty="0"/>
              <a:t>by a tenant</a:t>
            </a:r>
          </a:p>
          <a:p>
            <a:endParaRPr lang="en-US" dirty="0"/>
          </a:p>
        </p:txBody>
      </p:sp>
      <p:sp>
        <p:nvSpPr>
          <p:cNvPr id="7" name="Slide Number Placeholder 6"/>
          <p:cNvSpPr>
            <a:spLocks noGrp="1"/>
          </p:cNvSpPr>
          <p:nvPr>
            <p:ph type="sldNum" sz="quarter" idx="12"/>
          </p:nvPr>
        </p:nvSpPr>
        <p:spPr/>
        <p:txBody>
          <a:bodyPr/>
          <a:lstStyle/>
          <a:p>
            <a:fld id="{C2690F90-6744-4312-A8C9-D689E5E8EB63}" type="slidenum">
              <a:rPr lang="en-US" smtClean="0"/>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r>
              <a:rPr lang="en-US" dirty="0"/>
              <a:t>Ancillary Revenue</a:t>
            </a:r>
          </a:p>
        </p:txBody>
      </p:sp>
      <p:sp>
        <p:nvSpPr>
          <p:cNvPr id="86020" name="Rectangle 3"/>
          <p:cNvSpPr>
            <a:spLocks noGrp="1" noChangeArrowheads="1"/>
          </p:cNvSpPr>
          <p:nvPr>
            <p:ph idx="1"/>
          </p:nvPr>
        </p:nvSpPr>
        <p:spPr/>
        <p:txBody>
          <a:bodyPr/>
          <a:lstStyle/>
          <a:p>
            <a:pPr>
              <a:buFontTx/>
              <a:buNone/>
            </a:pPr>
            <a:r>
              <a:rPr lang="en-US" dirty="0"/>
              <a:t>	Compensation in an </a:t>
            </a:r>
            <a:r>
              <a:rPr lang="en-US" b="1" i="1" dirty="0">
                <a:solidFill>
                  <a:schemeClr val="accent2"/>
                </a:solidFill>
              </a:rPr>
              <a:t>employment arrangement </a:t>
            </a:r>
            <a:r>
              <a:rPr lang="en-US" dirty="0"/>
              <a:t>is based, in part, on ancillary revenue generated by the employed physician’s referrals to employer/hospital.  </a:t>
            </a:r>
          </a:p>
          <a:p>
            <a:pPr>
              <a:buFontTx/>
              <a:buNone/>
            </a:pPr>
            <a:endParaRPr lang="en-US" dirty="0"/>
          </a:p>
          <a:p>
            <a:pPr>
              <a:buFontTx/>
              <a:buNone/>
            </a:pPr>
            <a:r>
              <a:rPr lang="en-US" dirty="0"/>
              <a:t>	</a:t>
            </a:r>
            <a:r>
              <a:rPr lang="en-US" u="sng" dirty="0"/>
              <a:t>Example</a:t>
            </a:r>
            <a:r>
              <a:rPr lang="en-US" dirty="0"/>
              <a:t>:  The specialty of oncology generates substantial revenue from ancillary services.  </a:t>
            </a:r>
            <a:endParaRPr lang="en-US" b="1" i="1" dirty="0"/>
          </a:p>
        </p:txBody>
      </p:sp>
      <p:sp>
        <p:nvSpPr>
          <p:cNvPr id="6" name="Slide Number Placeholder 5"/>
          <p:cNvSpPr>
            <a:spLocks noGrp="1"/>
          </p:cNvSpPr>
          <p:nvPr>
            <p:ph type="sldNum" sz="quarter" idx="12"/>
          </p:nvPr>
        </p:nvSpPr>
        <p:spPr/>
        <p:txBody>
          <a:bodyPr/>
          <a:lstStyle/>
          <a:p>
            <a:fld id="{27B5C14E-2A3A-4458-8E30-5698402EE5E5}"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Street” View of FMV </a:t>
            </a:r>
            <a:endParaRPr lang="en-US" dirty="0"/>
          </a:p>
        </p:txBody>
      </p:sp>
      <p:sp>
        <p:nvSpPr>
          <p:cNvPr id="3" name="Content Placeholder 2"/>
          <p:cNvSpPr>
            <a:spLocks noGrp="1"/>
          </p:cNvSpPr>
          <p:nvPr>
            <p:ph idx="1"/>
          </p:nvPr>
        </p:nvSpPr>
        <p:spPr/>
        <p:txBody>
          <a:bodyPr/>
          <a:lstStyle/>
          <a:p>
            <a:r>
              <a:rPr lang="en-US" dirty="0" smtClean="0"/>
              <a:t>“What everyone is getting paid in the </a:t>
            </a:r>
            <a:br>
              <a:rPr lang="en-US" dirty="0" smtClean="0"/>
            </a:br>
            <a:r>
              <a:rPr lang="en-US" dirty="0" smtClean="0"/>
              <a:t>market”</a:t>
            </a:r>
          </a:p>
          <a:p>
            <a:r>
              <a:rPr lang="en-US" dirty="0" smtClean="0"/>
              <a:t>“What the hospital down the street is </a:t>
            </a:r>
            <a:br>
              <a:rPr lang="en-US" dirty="0" smtClean="0"/>
            </a:br>
            <a:r>
              <a:rPr lang="en-US" dirty="0" smtClean="0"/>
              <a:t>paying”</a:t>
            </a:r>
          </a:p>
          <a:p>
            <a:r>
              <a:rPr lang="en-US" dirty="0" smtClean="0"/>
              <a:t>“Incremental cost plus a profit margin”</a:t>
            </a:r>
          </a:p>
          <a:p>
            <a:r>
              <a:rPr lang="en-US" dirty="0" smtClean="0"/>
              <a:t>“What’s in a survey book”</a:t>
            </a:r>
          </a:p>
          <a:p>
            <a:r>
              <a:rPr lang="en-US" dirty="0" smtClean="0"/>
              <a:t>“What it’s worth to one party to the transaction”</a:t>
            </a:r>
            <a:endParaRPr lang="en-US" dirty="0"/>
          </a:p>
        </p:txBody>
      </p:sp>
      <p:pic>
        <p:nvPicPr>
          <p:cNvPr id="5" name="Picture 4" descr="FMV Street.jpg"/>
          <p:cNvPicPr>
            <a:picLocks noChangeAspect="1"/>
          </p:cNvPicPr>
          <p:nvPr/>
        </p:nvPicPr>
        <p:blipFill>
          <a:blip r:embed="rId2" cstate="print"/>
          <a:stretch>
            <a:fillRect/>
          </a:stretch>
        </p:blipFill>
        <p:spPr>
          <a:xfrm>
            <a:off x="6938407" y="2057400"/>
            <a:ext cx="2053193" cy="2743200"/>
          </a:xfrm>
          <a:prstGeom prst="rect">
            <a:avLst/>
          </a:prstGeom>
          <a:effectLst/>
        </p:spPr>
      </p:pic>
      <p:sp>
        <p:nvSpPr>
          <p:cNvPr id="6" name="Slide Number Placeholder 5"/>
          <p:cNvSpPr>
            <a:spLocks noGrp="1"/>
          </p:cNvSpPr>
          <p:nvPr>
            <p:ph type="sldNum" sz="quarter" idx="12"/>
          </p:nvPr>
        </p:nvSpPr>
        <p:spPr/>
        <p:txBody>
          <a:bodyPr/>
          <a:lstStyle/>
          <a:p>
            <a:fld id="{27B5C14E-2A3A-4458-8E30-5698402EE5E5}"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p:txBody>
          <a:bodyPr/>
          <a:lstStyle/>
          <a:p>
            <a:r>
              <a:rPr lang="en-US" dirty="0"/>
              <a:t>Misuse of RVUs</a:t>
            </a:r>
          </a:p>
        </p:txBody>
      </p:sp>
      <p:sp>
        <p:nvSpPr>
          <p:cNvPr id="88067" name="Content Placeholder 2"/>
          <p:cNvSpPr>
            <a:spLocks noGrp="1"/>
          </p:cNvSpPr>
          <p:nvPr>
            <p:ph idx="4294967295"/>
          </p:nvPr>
        </p:nvSpPr>
        <p:spPr/>
        <p:txBody>
          <a:bodyPr/>
          <a:lstStyle/>
          <a:p>
            <a:r>
              <a:rPr lang="en-US" dirty="0"/>
              <a:t>Overview of relative value units (or RVUs)</a:t>
            </a:r>
          </a:p>
          <a:p>
            <a:r>
              <a:rPr lang="en-US" dirty="0"/>
              <a:t>Key difference between </a:t>
            </a:r>
            <a:r>
              <a:rPr lang="en-US" i="1" dirty="0"/>
              <a:t>total</a:t>
            </a:r>
            <a:r>
              <a:rPr lang="en-US" dirty="0"/>
              <a:t> RVUs and </a:t>
            </a:r>
            <a:r>
              <a:rPr lang="en-US" i="1" dirty="0"/>
              <a:t>work</a:t>
            </a:r>
            <a:r>
              <a:rPr lang="en-US" dirty="0"/>
              <a:t> RVUs</a:t>
            </a:r>
          </a:p>
          <a:p>
            <a:pPr lvl="1"/>
            <a:r>
              <a:rPr lang="en-US" i="1" dirty="0"/>
              <a:t>Total</a:t>
            </a:r>
            <a:r>
              <a:rPr lang="en-US" dirty="0"/>
              <a:t> RVUs include </a:t>
            </a:r>
            <a:r>
              <a:rPr lang="en-US" i="1" dirty="0"/>
              <a:t>work</a:t>
            </a:r>
            <a:r>
              <a:rPr lang="en-US" dirty="0"/>
              <a:t>, </a:t>
            </a:r>
            <a:r>
              <a:rPr lang="en-US" i="1" dirty="0"/>
              <a:t>practice expense</a:t>
            </a:r>
            <a:r>
              <a:rPr lang="en-US" dirty="0"/>
              <a:t> and </a:t>
            </a:r>
            <a:r>
              <a:rPr lang="en-US" i="1" dirty="0"/>
              <a:t>malpractice</a:t>
            </a:r>
            <a:r>
              <a:rPr lang="en-US" dirty="0"/>
              <a:t>.</a:t>
            </a:r>
          </a:p>
          <a:p>
            <a:r>
              <a:rPr lang="en-US" dirty="0"/>
              <a:t>Possible over-counting due to:</a:t>
            </a:r>
          </a:p>
          <a:p>
            <a:pPr lvl="1"/>
            <a:r>
              <a:rPr lang="en-US" dirty="0"/>
              <a:t>Assistant at surgery</a:t>
            </a:r>
          </a:p>
          <a:p>
            <a:pPr lvl="1"/>
            <a:r>
              <a:rPr lang="en-US" dirty="0"/>
              <a:t>Multiple procedures</a:t>
            </a:r>
          </a:p>
          <a:p>
            <a:pPr lvl="1"/>
            <a:r>
              <a:rPr lang="en-US" dirty="0"/>
              <a:t>Midlevel providers </a:t>
            </a:r>
          </a:p>
          <a:p>
            <a:pPr lvl="1"/>
            <a:r>
              <a:rPr lang="en-US" dirty="0"/>
              <a:t>Site of service differences</a:t>
            </a:r>
          </a:p>
          <a:p>
            <a:endParaRPr lang="en-US" dirty="0"/>
          </a:p>
        </p:txBody>
      </p:sp>
      <p:sp>
        <p:nvSpPr>
          <p:cNvPr id="6" name="Slide Number Placeholder 5"/>
          <p:cNvSpPr>
            <a:spLocks noGrp="1"/>
          </p:cNvSpPr>
          <p:nvPr>
            <p:ph type="sldNum" sz="quarter" idx="12"/>
          </p:nvPr>
        </p:nvSpPr>
        <p:spPr/>
        <p:txBody>
          <a:bodyPr/>
          <a:lstStyle/>
          <a:p>
            <a:fld id="{C2690F90-6744-4312-A8C9-D689E5E8EB63}"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idx="4294967295"/>
          </p:nvPr>
        </p:nvSpPr>
        <p:spPr/>
        <p:txBody>
          <a:bodyPr/>
          <a:lstStyle/>
          <a:p>
            <a:r>
              <a:rPr lang="en-US" sz="3600" dirty="0"/>
              <a:t>National Benchmark Data Mistakes</a:t>
            </a:r>
          </a:p>
        </p:txBody>
      </p:sp>
      <p:sp>
        <p:nvSpPr>
          <p:cNvPr id="105476" name="Rectangle 3"/>
          <p:cNvSpPr>
            <a:spLocks noGrp="1" noChangeArrowheads="1"/>
          </p:cNvSpPr>
          <p:nvPr>
            <p:ph type="body" idx="4294967295"/>
          </p:nvPr>
        </p:nvSpPr>
        <p:spPr/>
        <p:txBody>
          <a:bodyPr/>
          <a:lstStyle/>
          <a:p>
            <a:pPr>
              <a:lnSpc>
                <a:spcPct val="90000"/>
              </a:lnSpc>
            </a:pPr>
            <a:r>
              <a:rPr lang="en-US" dirty="0"/>
              <a:t>Poor alignment of compensation v. productivity</a:t>
            </a:r>
          </a:p>
          <a:p>
            <a:pPr>
              <a:lnSpc>
                <a:spcPct val="90000"/>
              </a:lnSpc>
            </a:pPr>
            <a:r>
              <a:rPr lang="en-US" dirty="0"/>
              <a:t>Use of worked RVUs v. total RVUs</a:t>
            </a:r>
          </a:p>
          <a:p>
            <a:pPr>
              <a:lnSpc>
                <a:spcPct val="90000"/>
              </a:lnSpc>
            </a:pPr>
            <a:r>
              <a:rPr lang="en-US" dirty="0"/>
              <a:t>Employment v. shareholder data – most benchmarks combine, but some benchmark sources separate the data.  This is most notable in specialties that generate substantial income from ancillary services.  For the specialty of oncology, as reported in the 2008 MGMA Report, the 90</a:t>
            </a:r>
            <a:r>
              <a:rPr lang="en-US" baseline="30000" dirty="0"/>
              <a:t>th</a:t>
            </a:r>
            <a:r>
              <a:rPr lang="en-US" dirty="0"/>
              <a:t> percentile for shareholders is $966,135 and for employees is $515,705.</a:t>
            </a:r>
          </a:p>
          <a:p>
            <a:pPr>
              <a:lnSpc>
                <a:spcPct val="90000"/>
              </a:lnSpc>
            </a:pPr>
            <a:endParaRPr lang="en-US" dirty="0"/>
          </a:p>
        </p:txBody>
      </p:sp>
      <p:sp>
        <p:nvSpPr>
          <p:cNvPr id="6" name="Slide Number Placeholder 5"/>
          <p:cNvSpPr>
            <a:spLocks noGrp="1"/>
          </p:cNvSpPr>
          <p:nvPr>
            <p:ph type="sldNum" sz="quarter" idx="12"/>
          </p:nvPr>
        </p:nvSpPr>
        <p:spPr/>
        <p:txBody>
          <a:bodyPr/>
          <a:lstStyle/>
          <a:p>
            <a:fld id="{C2690F90-6744-4312-A8C9-D689E5E8EB63}"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5" name="Picture 5" descr="PPTgraph_1"/>
          <p:cNvPicPr preferRelativeResize="0">
            <a:picLocks noChangeArrowheads="1"/>
          </p:cNvPicPr>
          <p:nvPr/>
        </p:nvPicPr>
        <p:blipFill>
          <a:blip r:embed="rId2" cstate="print"/>
          <a:srcRect/>
          <a:stretch>
            <a:fillRect/>
          </a:stretch>
        </p:blipFill>
        <p:spPr bwMode="auto">
          <a:xfrm>
            <a:off x="685800" y="1066800"/>
            <a:ext cx="7596188" cy="5381625"/>
          </a:xfrm>
          <a:prstGeom prst="rect">
            <a:avLst/>
          </a:prstGeom>
          <a:noFill/>
        </p:spPr>
      </p:pic>
      <p:sp>
        <p:nvSpPr>
          <p:cNvPr id="4" name="Slide Number Placeholder 3"/>
          <p:cNvSpPr>
            <a:spLocks noGrp="1"/>
          </p:cNvSpPr>
          <p:nvPr>
            <p:ph type="sldNum" sz="quarter" idx="12"/>
          </p:nvPr>
        </p:nvSpPr>
        <p:spPr/>
        <p:txBody>
          <a:bodyPr/>
          <a:lstStyle/>
          <a:p>
            <a:fld id="{C2690F90-6744-4312-A8C9-D689E5E8EB63}"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Documents and Settings\kim.HCA\Local Settings\Temporary Internet Files\Content.IE5\PN52GM0F\MPj04096710000[1].jpg"/>
          <p:cNvPicPr>
            <a:picLocks noChangeAspect="1" noChangeArrowheads="1"/>
          </p:cNvPicPr>
          <p:nvPr/>
        </p:nvPicPr>
        <p:blipFill>
          <a:blip r:embed="rId2" cstate="print">
            <a:clrChange>
              <a:clrFrom>
                <a:srgbClr val="F8F8F8"/>
              </a:clrFrom>
              <a:clrTo>
                <a:srgbClr val="F8F8F8">
                  <a:alpha val="0"/>
                </a:srgbClr>
              </a:clrTo>
            </a:clrChange>
          </a:blip>
          <a:srcRect/>
          <a:stretch>
            <a:fillRect/>
          </a:stretch>
        </p:blipFill>
        <p:spPr bwMode="auto">
          <a:xfrm>
            <a:off x="6858000" y="762000"/>
            <a:ext cx="2133600" cy="2133600"/>
          </a:xfrm>
          <a:prstGeom prst="rect">
            <a:avLst/>
          </a:prstGeom>
          <a:noFill/>
        </p:spPr>
      </p:pic>
      <p:sp>
        <p:nvSpPr>
          <p:cNvPr id="2" name="Title 1"/>
          <p:cNvSpPr>
            <a:spLocks noGrp="1"/>
          </p:cNvSpPr>
          <p:nvPr>
            <p:ph type="title"/>
          </p:nvPr>
        </p:nvSpPr>
        <p:spPr/>
        <p:txBody>
          <a:bodyPr>
            <a:normAutofit fontScale="90000"/>
          </a:bodyPr>
          <a:lstStyle/>
          <a:p>
            <a:r>
              <a:rPr lang="en-US" dirty="0" smtClean="0"/>
              <a:t>Matching Compensation</a:t>
            </a:r>
            <a:br>
              <a:rPr lang="en-US" dirty="0" smtClean="0"/>
            </a:br>
            <a:r>
              <a:rPr lang="en-US" dirty="0" smtClean="0"/>
              <a:t>to Services Provided</a:t>
            </a:r>
            <a:endParaRPr lang="en-US" dirty="0"/>
          </a:p>
        </p:txBody>
      </p:sp>
      <p:sp>
        <p:nvSpPr>
          <p:cNvPr id="3" name="Content Placeholder 2"/>
          <p:cNvSpPr>
            <a:spLocks noGrp="1"/>
          </p:cNvSpPr>
          <p:nvPr>
            <p:ph idx="1"/>
          </p:nvPr>
        </p:nvSpPr>
        <p:spPr/>
        <p:txBody>
          <a:bodyPr>
            <a:normAutofit/>
          </a:bodyPr>
          <a:lstStyle/>
          <a:p>
            <a:pPr>
              <a:buNone/>
            </a:pPr>
            <a:r>
              <a:rPr lang="en-US" dirty="0" smtClean="0"/>
              <a:t>Case Study:  Internist in private practice</a:t>
            </a:r>
            <a:br>
              <a:rPr lang="en-US" dirty="0" smtClean="0"/>
            </a:br>
            <a:r>
              <a:rPr lang="en-US" dirty="0" smtClean="0"/>
              <a:t>seeks employment under a base salary</a:t>
            </a:r>
            <a:br>
              <a:rPr lang="en-US" dirty="0" smtClean="0"/>
            </a:br>
            <a:r>
              <a:rPr lang="en-US" dirty="0" smtClean="0"/>
              <a:t>and incentive bonus model commensurate </a:t>
            </a:r>
            <a:br>
              <a:rPr lang="en-US" dirty="0" smtClean="0"/>
            </a:br>
            <a:r>
              <a:rPr lang="en-US" dirty="0" smtClean="0"/>
              <a:t>with her current level of compensation.</a:t>
            </a:r>
          </a:p>
          <a:p>
            <a:pPr lvl="1"/>
            <a:r>
              <a:rPr lang="en-US" dirty="0" smtClean="0"/>
              <a:t>She currently makes $400,000 per year from her practice that includes several MLPs who generate twice their salary and benefit cost in collections.</a:t>
            </a:r>
          </a:p>
          <a:p>
            <a:pPr lvl="1"/>
            <a:r>
              <a:rPr lang="en-US" dirty="0" smtClean="0"/>
              <a:t>What should her compensation level</a:t>
            </a:r>
            <a:br>
              <a:rPr lang="en-US" dirty="0" smtClean="0"/>
            </a:br>
            <a:r>
              <a:rPr lang="en-US" dirty="0" smtClean="0"/>
              <a:t>be under employment?</a:t>
            </a:r>
          </a:p>
        </p:txBody>
      </p:sp>
      <p:sp>
        <p:nvSpPr>
          <p:cNvPr id="5" name="Slide Number Placeholder 4"/>
          <p:cNvSpPr>
            <a:spLocks noGrp="1"/>
          </p:cNvSpPr>
          <p:nvPr>
            <p:ph type="sldNum" sz="quarter" idx="12"/>
          </p:nvPr>
        </p:nvSpPr>
        <p:spPr/>
        <p:txBody>
          <a:bodyPr/>
          <a:lstStyle/>
          <a:p>
            <a:fld id="{27B5C14E-2A3A-4458-8E30-5698402EE5E5}"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of the Survey Data</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pPr>
              <a:buNone/>
            </a:pPr>
            <a:r>
              <a:rPr lang="en-US" sz="3000" dirty="0" smtClean="0"/>
              <a:t>#1 – 	</a:t>
            </a:r>
            <a:r>
              <a:rPr lang="en-US" sz="3000" i="1" dirty="0" smtClean="0"/>
              <a:t>The surveys are the definitive snapshot of 	physician compensation in the marketplace.</a:t>
            </a:r>
          </a:p>
          <a:p>
            <a:r>
              <a:rPr lang="en-US" sz="3000" dirty="0" smtClean="0"/>
              <a:t>Participants are not selected using statistical sampling methods.</a:t>
            </a:r>
          </a:p>
          <a:p>
            <a:r>
              <a:rPr lang="en-US" sz="3000" dirty="0" smtClean="0"/>
              <a:t>Each survey tends to represent a different segment of the marketplace.</a:t>
            </a:r>
          </a:p>
          <a:p>
            <a:pPr lvl="1"/>
            <a:r>
              <a:rPr lang="en-US" dirty="0" smtClean="0"/>
              <a:t>MGMA and AMGA:  Larger multispecialty groups</a:t>
            </a:r>
          </a:p>
          <a:p>
            <a:pPr lvl="1"/>
            <a:r>
              <a:rPr lang="en-US" dirty="0" smtClean="0"/>
              <a:t>SCA:  Health system-affiliated physicians</a:t>
            </a:r>
          </a:p>
          <a:p>
            <a:endParaRPr lang="en-US" dirty="0"/>
          </a:p>
        </p:txBody>
      </p:sp>
      <p:sp>
        <p:nvSpPr>
          <p:cNvPr id="4" name="Slide Number Placeholder 3"/>
          <p:cNvSpPr>
            <a:spLocks noGrp="1"/>
          </p:cNvSpPr>
          <p:nvPr>
            <p:ph type="sldNum" sz="quarter" idx="12"/>
          </p:nvPr>
        </p:nvSpPr>
        <p:spPr/>
        <p:txBody>
          <a:bodyPr/>
          <a:lstStyle/>
          <a:p>
            <a:fld id="{27B5C14E-2A3A-4458-8E30-5698402EE5E5}"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of the Survey Data</a:t>
            </a:r>
            <a:endParaRPr lang="en-US" dirty="0"/>
          </a:p>
        </p:txBody>
      </p:sp>
      <p:sp>
        <p:nvSpPr>
          <p:cNvPr id="3" name="Content Placeholder 2"/>
          <p:cNvSpPr>
            <a:spLocks noGrp="1"/>
          </p:cNvSpPr>
          <p:nvPr>
            <p:ph idx="1"/>
          </p:nvPr>
        </p:nvSpPr>
        <p:spPr/>
        <p:txBody>
          <a:bodyPr/>
          <a:lstStyle/>
          <a:p>
            <a:pPr>
              <a:buNone/>
            </a:pPr>
            <a:r>
              <a:rPr lang="en-US" sz="3000" dirty="0" smtClean="0"/>
              <a:t>#2 – 	</a:t>
            </a:r>
            <a:r>
              <a:rPr lang="en-US" sz="3000" i="1" dirty="0" smtClean="0"/>
              <a:t>The surveys present compensation for 	clinical physician services</a:t>
            </a:r>
            <a:r>
              <a:rPr lang="en-US" sz="3000" dirty="0" smtClean="0"/>
              <a:t>.</a:t>
            </a:r>
          </a:p>
          <a:p>
            <a:r>
              <a:rPr lang="en-US" sz="3000" dirty="0" smtClean="0"/>
              <a:t> Most surveys report compensation from all sources, including:</a:t>
            </a:r>
          </a:p>
          <a:p>
            <a:pPr lvl="1"/>
            <a:r>
              <a:rPr lang="en-US" dirty="0" smtClean="0"/>
              <a:t>Compensation for clinical services</a:t>
            </a:r>
          </a:p>
          <a:p>
            <a:pPr lvl="1"/>
            <a:r>
              <a:rPr lang="en-US" dirty="0" smtClean="0"/>
              <a:t>Owner compensation</a:t>
            </a:r>
          </a:p>
          <a:p>
            <a:pPr lvl="1"/>
            <a:r>
              <a:rPr lang="en-US" dirty="0" smtClean="0"/>
              <a:t>Ancillary compensation</a:t>
            </a:r>
          </a:p>
          <a:p>
            <a:pPr lvl="1"/>
            <a:r>
              <a:rPr lang="en-US" dirty="0" smtClean="0"/>
              <a:t>Medical directorships and call coverage</a:t>
            </a:r>
            <a:endParaRPr lang="en-US" dirty="0"/>
          </a:p>
        </p:txBody>
      </p:sp>
      <p:sp>
        <p:nvSpPr>
          <p:cNvPr id="4" name="Slide Number Placeholder 3"/>
          <p:cNvSpPr>
            <a:spLocks noGrp="1"/>
          </p:cNvSpPr>
          <p:nvPr>
            <p:ph type="sldNum" sz="quarter" idx="12"/>
          </p:nvPr>
        </p:nvSpPr>
        <p:spPr/>
        <p:txBody>
          <a:bodyPr/>
          <a:lstStyle/>
          <a:p>
            <a:fld id="{27B5C14E-2A3A-4458-8E30-5698402EE5E5}"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of the Survey Data</a:t>
            </a:r>
            <a:endParaRPr lang="en-US" dirty="0"/>
          </a:p>
        </p:txBody>
      </p:sp>
      <p:sp>
        <p:nvSpPr>
          <p:cNvPr id="3" name="Content Placeholder 2"/>
          <p:cNvSpPr>
            <a:spLocks noGrp="1"/>
          </p:cNvSpPr>
          <p:nvPr>
            <p:ph idx="1"/>
          </p:nvPr>
        </p:nvSpPr>
        <p:spPr/>
        <p:txBody>
          <a:bodyPr>
            <a:normAutofit lnSpcReduction="10000"/>
          </a:bodyPr>
          <a:lstStyle/>
          <a:p>
            <a:pPr>
              <a:buNone/>
            </a:pPr>
            <a:r>
              <a:rPr lang="en-US" sz="3000" dirty="0" smtClean="0"/>
              <a:t>#3 – 	</a:t>
            </a:r>
            <a:r>
              <a:rPr lang="en-US" sz="3000" i="1" dirty="0" smtClean="0"/>
              <a:t>Regional or state data better reflect my </a:t>
            </a:r>
            <a:r>
              <a:rPr lang="en-US" sz="3000" i="1" dirty="0" smtClean="0"/>
              <a:t>	</a:t>
            </a:r>
            <a:r>
              <a:rPr lang="en-US" sz="3000" i="1" dirty="0" smtClean="0"/>
              <a:t>local </a:t>
            </a:r>
            <a:r>
              <a:rPr lang="en-US" sz="3000" i="1" dirty="0" smtClean="0"/>
              <a:t>	marketplace</a:t>
            </a:r>
            <a:r>
              <a:rPr lang="en-US" sz="3000" dirty="0" smtClean="0"/>
              <a:t>.</a:t>
            </a:r>
          </a:p>
          <a:p>
            <a:r>
              <a:rPr lang="en-US" sz="3000" dirty="0" smtClean="0"/>
              <a:t>Regional data may be concentrated from respondents in a small number of states or even a single state.</a:t>
            </a:r>
          </a:p>
          <a:p>
            <a:r>
              <a:rPr lang="en-US" sz="3000" dirty="0" smtClean="0"/>
              <a:t>State data may reflect participants in a few locales with varying market dynamics.</a:t>
            </a:r>
          </a:p>
          <a:p>
            <a:r>
              <a:rPr lang="en-US" sz="3000" dirty="0" smtClean="0"/>
              <a:t>State data often has a limited number of respondents.</a:t>
            </a:r>
          </a:p>
          <a:p>
            <a:pPr>
              <a:buNone/>
            </a:pPr>
            <a:endParaRPr lang="en-US" dirty="0"/>
          </a:p>
        </p:txBody>
      </p:sp>
      <p:sp>
        <p:nvSpPr>
          <p:cNvPr id="4" name="Slide Number Placeholder 3"/>
          <p:cNvSpPr>
            <a:spLocks noGrp="1"/>
          </p:cNvSpPr>
          <p:nvPr>
            <p:ph type="sldNum" sz="quarter" idx="12"/>
          </p:nvPr>
        </p:nvSpPr>
        <p:spPr/>
        <p:txBody>
          <a:bodyPr/>
          <a:lstStyle/>
          <a:p>
            <a:fld id="{27B5C14E-2A3A-4458-8E30-5698402EE5E5}"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of the Survey Data</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#4 – 	</a:t>
            </a:r>
            <a:r>
              <a:rPr lang="en-US" i="1" dirty="0" smtClean="0"/>
              <a:t>Compensation and productivity always 	correlate in the survey data</a:t>
            </a:r>
            <a:r>
              <a:rPr lang="en-US" dirty="0" smtClean="0"/>
              <a:t>.</a:t>
            </a:r>
          </a:p>
          <a:p>
            <a:r>
              <a:rPr lang="en-US" dirty="0" smtClean="0"/>
              <a:t>Regression line analysis on the MGMA data indicates the correlation between compensation and wRVUs or pro collections may be limited in various specialties.</a:t>
            </a:r>
          </a:p>
          <a:p>
            <a:r>
              <a:rPr lang="en-US" dirty="0" smtClean="0"/>
              <a:t>Correlation between pro collections and comp tends to be higher than wRVU correlation.</a:t>
            </a:r>
          </a:p>
          <a:p>
            <a:r>
              <a:rPr lang="en-US" dirty="0" smtClean="0"/>
              <a:t>Correlation can vary significantly from year to year.</a:t>
            </a:r>
          </a:p>
          <a:p>
            <a:pPr>
              <a:buNone/>
            </a:pPr>
            <a:endParaRPr lang="en-US" dirty="0"/>
          </a:p>
        </p:txBody>
      </p:sp>
      <p:sp>
        <p:nvSpPr>
          <p:cNvPr id="4" name="Slide Number Placeholder 3"/>
          <p:cNvSpPr>
            <a:spLocks noGrp="1"/>
          </p:cNvSpPr>
          <p:nvPr>
            <p:ph type="sldNum" sz="quarter" idx="12"/>
          </p:nvPr>
        </p:nvSpPr>
        <p:spPr/>
        <p:txBody>
          <a:bodyPr/>
          <a:lstStyle/>
          <a:p>
            <a:fld id="{27B5C14E-2A3A-4458-8E30-5698402EE5E5}"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of the Survey Data</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#5 – 	</a:t>
            </a:r>
            <a:r>
              <a:rPr lang="en-US" i="1" dirty="0" smtClean="0"/>
              <a:t>Compensation per wRVU rate should </a:t>
            </a:r>
            <a:r>
              <a:rPr lang="en-US" i="1" dirty="0" smtClean="0"/>
              <a:t>	correlate with </a:t>
            </a:r>
            <a:r>
              <a:rPr lang="en-US" i="1" dirty="0" smtClean="0"/>
              <a:t>a physician’s wRVU </a:t>
            </a:r>
            <a:r>
              <a:rPr lang="en-US" i="1" dirty="0" smtClean="0"/>
              <a:t>	productivity </a:t>
            </a:r>
            <a:r>
              <a:rPr lang="en-US" i="1" dirty="0" smtClean="0"/>
              <a:t>level.</a:t>
            </a:r>
          </a:p>
          <a:p>
            <a:r>
              <a:rPr lang="en-US" dirty="0" smtClean="0"/>
              <a:t>According to MGMA, there is an inverse relationship in its survey data between productivity and the comp/wRVU rate.</a:t>
            </a:r>
          </a:p>
          <a:p>
            <a:pPr lvl="1"/>
            <a:r>
              <a:rPr lang="en-US" dirty="0" smtClean="0"/>
              <a:t>Highest wRVU producers have the lowest comp/wRVU rate.</a:t>
            </a:r>
          </a:p>
          <a:p>
            <a:pPr lvl="1"/>
            <a:r>
              <a:rPr lang="en-US" dirty="0" smtClean="0"/>
              <a:t>Lowest wRVUs producers have the highest comp/wRVU rate.</a:t>
            </a:r>
            <a:endParaRPr lang="en-US" dirty="0"/>
          </a:p>
        </p:txBody>
      </p:sp>
      <p:sp>
        <p:nvSpPr>
          <p:cNvPr id="4" name="Slide Number Placeholder 3"/>
          <p:cNvSpPr>
            <a:spLocks noGrp="1"/>
          </p:cNvSpPr>
          <p:nvPr>
            <p:ph type="sldNum" sz="quarter" idx="12"/>
          </p:nvPr>
        </p:nvSpPr>
        <p:spPr/>
        <p:txBody>
          <a:bodyPr/>
          <a:lstStyle/>
          <a:p>
            <a:fld id="{27B5C14E-2A3A-4458-8E30-5698402EE5E5}"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Use of the Survey Data</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Avoid uncritical use of the surveys, i.e. simply “pulling numbers out of a book”</a:t>
            </a:r>
            <a:endParaRPr lang="en-US" sz="3600" dirty="0" smtClean="0"/>
          </a:p>
          <a:p>
            <a:pPr lvl="1"/>
            <a:r>
              <a:rPr lang="en-US" dirty="0" smtClean="0"/>
              <a:t>Compare subject physicians to survey respondent profiles and to multiple productivity measures</a:t>
            </a:r>
            <a:endParaRPr lang="en-US" sz="3200" dirty="0" smtClean="0"/>
          </a:p>
          <a:p>
            <a:pPr lvl="0"/>
            <a:r>
              <a:rPr lang="en-US" dirty="0" smtClean="0"/>
              <a:t>Avoid assumptions about the data</a:t>
            </a:r>
            <a:endParaRPr lang="en-US" sz="3600" dirty="0" smtClean="0"/>
          </a:p>
          <a:p>
            <a:pPr lvl="0"/>
            <a:r>
              <a:rPr lang="en-US" dirty="0" smtClean="0"/>
              <a:t>Use multiple surveys and measures</a:t>
            </a:r>
            <a:endParaRPr lang="en-US" sz="3600" dirty="0" smtClean="0"/>
          </a:p>
          <a:p>
            <a:pPr lvl="0"/>
            <a:r>
              <a:rPr lang="en-US" dirty="0" smtClean="0"/>
              <a:t>Read the survey introduction, definitions, and questionnaire! </a:t>
            </a:r>
            <a:endParaRPr lang="en-US" sz="3600" dirty="0" smtClean="0"/>
          </a:p>
          <a:p>
            <a:pPr lvl="0"/>
            <a:r>
              <a:rPr lang="en-US" dirty="0" smtClean="0"/>
              <a:t>Use sensitivity testing on compensation models</a:t>
            </a:r>
            <a:endParaRPr lang="en-US" sz="3600" dirty="0" smtClean="0"/>
          </a:p>
          <a:p>
            <a:pPr lvl="0"/>
            <a:r>
              <a:rPr lang="en-US" dirty="0" smtClean="0"/>
              <a:t>Prepare a solid and thorough pro forma</a:t>
            </a:r>
            <a:endParaRPr lang="en-US" sz="3600" dirty="0" smtClean="0"/>
          </a:p>
          <a:p>
            <a:pPr>
              <a:buNone/>
            </a:pPr>
            <a:endParaRPr lang="en-US" sz="3600" dirty="0" smtClean="0"/>
          </a:p>
        </p:txBody>
      </p:sp>
      <p:sp>
        <p:nvSpPr>
          <p:cNvPr id="4" name="Slide Number Placeholder 3"/>
          <p:cNvSpPr>
            <a:spLocks noGrp="1"/>
          </p:cNvSpPr>
          <p:nvPr>
            <p:ph type="sldNum" sz="quarter" idx="12"/>
          </p:nvPr>
        </p:nvSpPr>
        <p:spPr/>
        <p:txBody>
          <a:bodyPr/>
          <a:lstStyle/>
          <a:p>
            <a:fld id="{27B5C14E-2A3A-4458-8E30-5698402EE5E5}"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Professional Appraisal View</a:t>
            </a:r>
            <a:br>
              <a:rPr lang="en-US" dirty="0" smtClean="0"/>
            </a:br>
            <a:r>
              <a:rPr lang="en-US" dirty="0" smtClean="0"/>
              <a:t>of FMV</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r>
              <a:rPr lang="en-US" dirty="0" smtClean="0"/>
              <a:t>“The price, expressed in terms of cash equivalents, at which property would change hands between a hypothetical willing and able buyer and a hypothetical willing and able seller, acting at arm’s length in an open and unrestricted market, when neither is under a compulsion to buy or sell and when both have reasonable knowledge of the relevant facts.”</a:t>
            </a:r>
          </a:p>
          <a:p>
            <a:pPr>
              <a:buNone/>
            </a:pPr>
            <a:r>
              <a:rPr lang="en-US" dirty="0" smtClean="0"/>
              <a:t>	</a:t>
            </a:r>
            <a:r>
              <a:rPr lang="en-US" sz="2400" i="1" dirty="0" smtClean="0"/>
              <a:t>(</a:t>
            </a:r>
            <a:r>
              <a:rPr lang="en-US" sz="2400" i="1" dirty="0" smtClean="0"/>
              <a:t>International Glossary of Business Valuation Terms)</a:t>
            </a:r>
          </a:p>
        </p:txBody>
      </p:sp>
      <p:pic>
        <p:nvPicPr>
          <p:cNvPr id="3077" name="Picture 5" descr="C:\Documents and Settings\kim.HCA\Local Settings\Temporary Internet Files\Content.IE5\QJTNG18Z\MCj04395930000[1].png"/>
          <p:cNvPicPr>
            <a:picLocks noChangeAspect="1" noChangeArrowheads="1"/>
          </p:cNvPicPr>
          <p:nvPr/>
        </p:nvPicPr>
        <p:blipFill>
          <a:blip r:embed="rId2" cstate="print"/>
          <a:srcRect/>
          <a:stretch>
            <a:fillRect/>
          </a:stretch>
        </p:blipFill>
        <p:spPr bwMode="auto">
          <a:xfrm>
            <a:off x="6553200" y="1066800"/>
            <a:ext cx="2342300" cy="1447800"/>
          </a:xfrm>
          <a:prstGeom prst="rect">
            <a:avLst/>
          </a:prstGeom>
          <a:noFill/>
        </p:spPr>
      </p:pic>
      <p:sp>
        <p:nvSpPr>
          <p:cNvPr id="5" name="Slide Number Placeholder 4"/>
          <p:cNvSpPr>
            <a:spLocks noGrp="1"/>
          </p:cNvSpPr>
          <p:nvPr>
            <p:ph type="sldNum" sz="quarter" idx="12"/>
          </p:nvPr>
        </p:nvSpPr>
        <p:spPr/>
        <p:txBody>
          <a:bodyPr/>
          <a:lstStyle/>
          <a:p>
            <a:fld id="{27B5C14E-2A3A-4458-8E30-5698402EE5E5}"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idx="4294967295"/>
          </p:nvPr>
        </p:nvSpPr>
        <p:spPr/>
        <p:txBody>
          <a:bodyPr/>
          <a:lstStyle/>
          <a:p>
            <a:r>
              <a:rPr lang="en-US" dirty="0"/>
              <a:t>Multiple On-Call Payments</a:t>
            </a:r>
          </a:p>
        </p:txBody>
      </p:sp>
      <p:sp>
        <p:nvSpPr>
          <p:cNvPr id="90116" name="Rectangle 3"/>
          <p:cNvSpPr>
            <a:spLocks noGrp="1" noChangeArrowheads="1"/>
          </p:cNvSpPr>
          <p:nvPr>
            <p:ph type="body" sz="half" idx="4294967295"/>
          </p:nvPr>
        </p:nvSpPr>
        <p:spPr>
          <a:xfrm>
            <a:off x="685800" y="2209800"/>
            <a:ext cx="4038600" cy="4221163"/>
          </a:xfrm>
        </p:spPr>
        <p:txBody>
          <a:bodyPr/>
          <a:lstStyle/>
          <a:p>
            <a:pPr>
              <a:buFontTx/>
              <a:buNone/>
            </a:pPr>
            <a:r>
              <a:rPr lang="en-US" sz="2400" dirty="0"/>
              <a:t>	Physicians can be on call at multiple hospitals.  However, if the same physician is being paid by multiple hospitals, physician must have dedicated backup for multiple on-call payments to be defensible.  </a:t>
            </a:r>
          </a:p>
        </p:txBody>
      </p:sp>
      <p:pic>
        <p:nvPicPr>
          <p:cNvPr id="90117" name="Picture 7" descr="MPj03143670000[1]"/>
          <p:cNvPicPr>
            <a:picLocks noGrp="1" noChangeAspect="1" noChangeArrowheads="1"/>
          </p:cNvPicPr>
          <p:nvPr>
            <p:ph sz="half" idx="4294967295"/>
          </p:nvPr>
        </p:nvPicPr>
        <p:blipFill>
          <a:blip r:embed="rId3" cstate="print"/>
          <a:srcRect/>
          <a:stretch>
            <a:fillRect/>
          </a:stretch>
        </p:blipFill>
        <p:spPr>
          <a:xfrm>
            <a:off x="5084763" y="2185988"/>
            <a:ext cx="3006725" cy="3475037"/>
          </a:xfrm>
          <a:noFill/>
        </p:spPr>
      </p:pic>
      <p:sp>
        <p:nvSpPr>
          <p:cNvPr id="7" name="Slide Number Placeholder 6"/>
          <p:cNvSpPr>
            <a:spLocks noGrp="1"/>
          </p:cNvSpPr>
          <p:nvPr>
            <p:ph type="sldNum" sz="quarter" idx="12"/>
          </p:nvPr>
        </p:nvSpPr>
        <p:spPr/>
        <p:txBody>
          <a:bodyPr/>
          <a:lstStyle/>
          <a:p>
            <a:fld id="{C2690F90-6744-4312-A8C9-D689E5E8EB63}"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p:txBody>
          <a:bodyPr/>
          <a:lstStyle/>
          <a:p>
            <a:r>
              <a:rPr lang="en-US" dirty="0"/>
              <a:t>Misapplication of a FMV Opinion</a:t>
            </a:r>
          </a:p>
        </p:txBody>
      </p:sp>
      <p:sp>
        <p:nvSpPr>
          <p:cNvPr id="92163" name="Content Placeholder 2"/>
          <p:cNvSpPr>
            <a:spLocks noGrp="1"/>
          </p:cNvSpPr>
          <p:nvPr>
            <p:ph idx="4294967295"/>
          </p:nvPr>
        </p:nvSpPr>
        <p:spPr/>
        <p:txBody>
          <a:bodyPr/>
          <a:lstStyle/>
          <a:p>
            <a:r>
              <a:rPr lang="en-US" dirty="0"/>
              <a:t>Examples – </a:t>
            </a:r>
          </a:p>
          <a:p>
            <a:pPr lvl="1"/>
            <a:r>
              <a:rPr lang="en-US" dirty="0"/>
              <a:t>Opinion was valid only over a range of outcomes</a:t>
            </a:r>
          </a:p>
          <a:p>
            <a:pPr lvl="1"/>
            <a:r>
              <a:rPr lang="en-US" dirty="0"/>
              <a:t>Misapplied “units” (e.g., surgical cases vs. procedures; unrestricted vs. restricted call; 24-hour on-call rate applied to a 14-hour call period)</a:t>
            </a:r>
          </a:p>
          <a:p>
            <a:pPr lvl="1"/>
            <a:r>
              <a:rPr lang="en-US" dirty="0"/>
              <a:t>FMV opinion is ambiguous or conditional</a:t>
            </a:r>
          </a:p>
          <a:p>
            <a:pPr lvl="1"/>
            <a:r>
              <a:rPr lang="en-US" dirty="0"/>
              <a:t>FMV opinion included critical governing assumptions that were not considered in its application</a:t>
            </a:r>
          </a:p>
          <a:p>
            <a:pPr>
              <a:buFontTx/>
              <a:buNone/>
            </a:pPr>
            <a:endParaRPr lang="en-US" dirty="0"/>
          </a:p>
        </p:txBody>
      </p:sp>
      <p:sp>
        <p:nvSpPr>
          <p:cNvPr id="6" name="Slide Number Placeholder 5"/>
          <p:cNvSpPr>
            <a:spLocks noGrp="1"/>
          </p:cNvSpPr>
          <p:nvPr>
            <p:ph type="sldNum" sz="quarter" idx="12"/>
          </p:nvPr>
        </p:nvSpPr>
        <p:spPr/>
        <p:txBody>
          <a:bodyPr/>
          <a:lstStyle/>
          <a:p>
            <a:fld id="{C2690F90-6744-4312-A8C9-D689E5E8EB63}"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idx="4294967295"/>
          </p:nvPr>
        </p:nvSpPr>
        <p:spPr>
          <a:xfrm>
            <a:off x="457200" y="838200"/>
            <a:ext cx="8229600" cy="1143000"/>
          </a:xfrm>
        </p:spPr>
        <p:txBody>
          <a:bodyPr/>
          <a:lstStyle/>
          <a:p>
            <a:r>
              <a:rPr lang="en-US" sz="3600" dirty="0"/>
              <a:t>Reimbursement of Clinical Expenses for Administrative Role</a:t>
            </a:r>
          </a:p>
        </p:txBody>
      </p:sp>
      <p:sp>
        <p:nvSpPr>
          <p:cNvPr id="94212" name="Rectangle 3"/>
          <p:cNvSpPr>
            <a:spLocks noGrp="1" noChangeArrowheads="1"/>
          </p:cNvSpPr>
          <p:nvPr>
            <p:ph type="body" idx="4294967295"/>
          </p:nvPr>
        </p:nvSpPr>
        <p:spPr>
          <a:xfrm>
            <a:off x="609600" y="2438400"/>
            <a:ext cx="8229600" cy="4221163"/>
          </a:xfrm>
        </p:spPr>
        <p:txBody>
          <a:bodyPr/>
          <a:lstStyle/>
          <a:p>
            <a:pPr>
              <a:buFontTx/>
              <a:buNone/>
            </a:pPr>
            <a:r>
              <a:rPr lang="en-US" dirty="0"/>
              <a:t>	If a hospital has an administrative compensation arrangement with a physician (i.e., medical directorship), hospital should only reimburse expenses that are directly related to the administrative role.  </a:t>
            </a:r>
          </a:p>
          <a:p>
            <a:pPr>
              <a:buFontTx/>
              <a:buNone/>
            </a:pPr>
            <a:r>
              <a:rPr lang="en-US" dirty="0"/>
              <a:t>	</a:t>
            </a:r>
            <a:r>
              <a:rPr lang="en-US" u="sng" dirty="0"/>
              <a:t>Bad Examples</a:t>
            </a:r>
            <a:r>
              <a:rPr lang="en-US" dirty="0"/>
              <a:t>:  Clinically-oriented CME, compensation for administrative role when billing for clinical services.</a:t>
            </a:r>
          </a:p>
        </p:txBody>
      </p:sp>
      <p:sp>
        <p:nvSpPr>
          <p:cNvPr id="6" name="Slide Number Placeholder 5"/>
          <p:cNvSpPr>
            <a:spLocks noGrp="1"/>
          </p:cNvSpPr>
          <p:nvPr>
            <p:ph type="sldNum" sz="quarter" idx="12"/>
          </p:nvPr>
        </p:nvSpPr>
        <p:spPr/>
        <p:txBody>
          <a:bodyPr/>
          <a:lstStyle/>
          <a:p>
            <a:fld id="{C2690F90-6744-4312-A8C9-D689E5E8EB63}"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p:txBody>
          <a:bodyPr/>
          <a:lstStyle/>
          <a:p>
            <a:r>
              <a:rPr lang="en-US" dirty="0"/>
              <a:t>Use of Tainted Market Data</a:t>
            </a:r>
          </a:p>
        </p:txBody>
      </p:sp>
      <p:sp>
        <p:nvSpPr>
          <p:cNvPr id="96259" name="Content Placeholder 2"/>
          <p:cNvSpPr>
            <a:spLocks noGrp="1"/>
          </p:cNvSpPr>
          <p:nvPr>
            <p:ph idx="4294967295"/>
          </p:nvPr>
        </p:nvSpPr>
        <p:spPr/>
        <p:txBody>
          <a:bodyPr/>
          <a:lstStyle/>
          <a:p>
            <a:r>
              <a:rPr lang="en-US" dirty="0"/>
              <a:t>On-Call compensation - SullivanCotter indicates that only 9% of hospitals establish on-call payment rates through FMV analysis.  </a:t>
            </a:r>
          </a:p>
          <a:p>
            <a:pPr lvl="1"/>
            <a:r>
              <a:rPr lang="en-US" dirty="0"/>
              <a:t>57% use a consensus process involving management and physician leadership</a:t>
            </a:r>
          </a:p>
          <a:p>
            <a:pPr lvl="1"/>
            <a:r>
              <a:rPr lang="en-US" dirty="0"/>
              <a:t>41% negotiate individually with each physician/practice</a:t>
            </a:r>
          </a:p>
          <a:p>
            <a:r>
              <a:rPr lang="en-US" dirty="0"/>
              <a:t>Virtually all compensated on-call arrangements exist between physicians and hospitals to which they refer</a:t>
            </a:r>
          </a:p>
          <a:p>
            <a:pPr lvl="1">
              <a:buFontTx/>
              <a:buNone/>
            </a:pPr>
            <a:r>
              <a:rPr lang="en-US" sz="1400" dirty="0"/>
              <a:t>Source: </a:t>
            </a:r>
            <a:r>
              <a:rPr lang="en-US" sz="1400" i="1" dirty="0"/>
              <a:t>2008 Physician On-Call Pay Survey Report</a:t>
            </a:r>
            <a:r>
              <a:rPr lang="en-US" sz="1400" dirty="0"/>
              <a:t>, SullivanCotter and Associates, Inc.  </a:t>
            </a:r>
          </a:p>
        </p:txBody>
      </p:sp>
      <p:sp>
        <p:nvSpPr>
          <p:cNvPr id="6" name="Slide Number Placeholder 5"/>
          <p:cNvSpPr>
            <a:spLocks noGrp="1"/>
          </p:cNvSpPr>
          <p:nvPr>
            <p:ph type="sldNum" sz="quarter" idx="12"/>
          </p:nvPr>
        </p:nvSpPr>
        <p:spPr/>
        <p:txBody>
          <a:bodyPr/>
          <a:lstStyle/>
          <a:p>
            <a:fld id="{C2690F90-6744-4312-A8C9-D689E5E8EB63}"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p:txBody>
          <a:bodyPr/>
          <a:lstStyle/>
          <a:p>
            <a:r>
              <a:rPr lang="en-US" dirty="0"/>
              <a:t>Use of Tainted Market Data</a:t>
            </a:r>
          </a:p>
        </p:txBody>
      </p:sp>
      <p:sp>
        <p:nvSpPr>
          <p:cNvPr id="98307" name="Content Placeholder 2"/>
          <p:cNvSpPr>
            <a:spLocks noGrp="1"/>
          </p:cNvSpPr>
          <p:nvPr>
            <p:ph idx="4294967295"/>
          </p:nvPr>
        </p:nvSpPr>
        <p:spPr/>
        <p:txBody>
          <a:bodyPr/>
          <a:lstStyle/>
          <a:p>
            <a:r>
              <a:rPr lang="en-US" dirty="0"/>
              <a:t>The all time favorite…lithotripsy.</a:t>
            </a:r>
          </a:p>
          <a:p>
            <a:r>
              <a:rPr lang="en-US" dirty="0"/>
              <a:t>Virtually no “untainted” market values exist.</a:t>
            </a:r>
          </a:p>
          <a:p>
            <a:r>
              <a:rPr lang="en-US" dirty="0"/>
              <a:t>Even once “independent” litho providers found they needed to JV with physicians to survive.</a:t>
            </a:r>
          </a:p>
          <a:p>
            <a:r>
              <a:rPr lang="en-US" dirty="0"/>
              <a:t>A Cost Approach can demonstrate if lithotripsy margins are inordinately high.</a:t>
            </a:r>
          </a:p>
          <a:p>
            <a:r>
              <a:rPr lang="en-US" dirty="0"/>
              <a:t>Consequences to a hospital include loss of lithotripsy procedures…and loss of all other procedures performed by urologists.</a:t>
            </a:r>
          </a:p>
        </p:txBody>
      </p:sp>
      <p:sp>
        <p:nvSpPr>
          <p:cNvPr id="6" name="Slide Number Placeholder 5"/>
          <p:cNvSpPr>
            <a:spLocks noGrp="1"/>
          </p:cNvSpPr>
          <p:nvPr>
            <p:ph type="sldNum" sz="quarter" idx="12"/>
          </p:nvPr>
        </p:nvSpPr>
        <p:spPr/>
        <p:txBody>
          <a:bodyPr/>
          <a:lstStyle/>
          <a:p>
            <a:fld id="{C2690F90-6744-4312-A8C9-D689E5E8EB63}"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a:xfrm>
            <a:off x="457200" y="685800"/>
            <a:ext cx="8229600" cy="1295400"/>
          </a:xfrm>
        </p:spPr>
        <p:txBody>
          <a:bodyPr>
            <a:normAutofit fontScale="90000"/>
          </a:bodyPr>
          <a:lstStyle/>
          <a:p>
            <a:r>
              <a:rPr lang="en-US" dirty="0"/>
              <a:t>The “Behind the Scenes” Management Company</a:t>
            </a:r>
          </a:p>
        </p:txBody>
      </p:sp>
      <p:sp>
        <p:nvSpPr>
          <p:cNvPr id="103427" name="Content Placeholder 2"/>
          <p:cNvSpPr>
            <a:spLocks noGrp="1"/>
          </p:cNvSpPr>
          <p:nvPr>
            <p:ph idx="4294967295"/>
          </p:nvPr>
        </p:nvSpPr>
        <p:spPr/>
        <p:txBody>
          <a:bodyPr/>
          <a:lstStyle/>
          <a:p>
            <a:r>
              <a:rPr lang="en-US" dirty="0"/>
              <a:t>A physician practice (the “Manager”) that engages a third party management company to fulfill the Manager’s obligations to a hospital may undermine the arrangement. </a:t>
            </a:r>
          </a:p>
          <a:p>
            <a:pPr lvl="1"/>
            <a:r>
              <a:rPr lang="en-US" dirty="0"/>
              <a:t> Both the Manager and the third party management company may seek a “full profit” for their efforts.</a:t>
            </a:r>
          </a:p>
          <a:p>
            <a:pPr lvl="1"/>
            <a:r>
              <a:rPr lang="en-US" dirty="0"/>
              <a:t>The Manager may appear to be profiting from arbitrage, or the overall arrangement may appear to be a sham.</a:t>
            </a:r>
          </a:p>
        </p:txBody>
      </p:sp>
      <p:sp>
        <p:nvSpPr>
          <p:cNvPr id="6" name="Slide Number Placeholder 5"/>
          <p:cNvSpPr>
            <a:spLocks noGrp="1"/>
          </p:cNvSpPr>
          <p:nvPr>
            <p:ph type="sldNum" sz="quarter" idx="12"/>
          </p:nvPr>
        </p:nvSpPr>
        <p:spPr/>
        <p:txBody>
          <a:bodyPr/>
          <a:lstStyle/>
          <a:p>
            <a:fld id="{C2690F90-6744-4312-A8C9-D689E5E8EB63}"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Memorial Health University Center</a:t>
            </a:r>
          </a:p>
        </p:txBody>
      </p:sp>
      <p:sp>
        <p:nvSpPr>
          <p:cNvPr id="43011" name="Rectangle 3"/>
          <p:cNvSpPr>
            <a:spLocks noGrp="1" noChangeArrowheads="1"/>
          </p:cNvSpPr>
          <p:nvPr>
            <p:ph type="body" idx="1"/>
          </p:nvPr>
        </p:nvSpPr>
        <p:spPr/>
        <p:txBody>
          <a:bodyPr/>
          <a:lstStyle/>
          <a:p>
            <a:r>
              <a:rPr lang="en-US" sz="2800" dirty="0"/>
              <a:t>In 2008, Memorial Health negotiated new contracts with Provident Eye Physicians, its affiliate that provides ophthalmologic services to its patients</a:t>
            </a:r>
          </a:p>
          <a:p>
            <a:r>
              <a:rPr lang="en-US" sz="2800" dirty="0"/>
              <a:t>The 2003 contracts did not account for the physicians’ teaching and indigent care services</a:t>
            </a:r>
          </a:p>
          <a:p>
            <a:r>
              <a:rPr lang="en-US" sz="2800" dirty="0"/>
              <a:t>To correct error, Memorial Health paid Provident Eye Physicians </a:t>
            </a:r>
            <a:r>
              <a:rPr lang="en-US" sz="2800"/>
              <a:t>$</a:t>
            </a:r>
            <a:r>
              <a:rPr lang="en-US" sz="2800" smtClean="0"/>
              <a:t>500,000 </a:t>
            </a:r>
            <a:r>
              <a:rPr lang="en-US" sz="2800" dirty="0"/>
              <a:t>per year between 2008 and 2005, and $600,000 per year for 2006</a:t>
            </a:r>
          </a:p>
        </p:txBody>
      </p:sp>
      <p:sp>
        <p:nvSpPr>
          <p:cNvPr id="5" name="Slide Number Placeholder 4"/>
          <p:cNvSpPr>
            <a:spLocks noGrp="1"/>
          </p:cNvSpPr>
          <p:nvPr>
            <p:ph type="sldNum" sz="quarter" idx="12"/>
          </p:nvPr>
        </p:nvSpPr>
        <p:spPr/>
        <p:txBody>
          <a:bodyPr/>
          <a:lstStyle/>
          <a:p>
            <a:fld id="{27B5C14E-2A3A-4458-8E30-5698402EE5E5}"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4000" dirty="0"/>
              <a:t>Memorial Health University Center</a:t>
            </a:r>
          </a:p>
        </p:txBody>
      </p:sp>
      <p:sp>
        <p:nvSpPr>
          <p:cNvPr id="44035" name="Rectangle 3"/>
          <p:cNvSpPr>
            <a:spLocks noGrp="1" noChangeArrowheads="1"/>
          </p:cNvSpPr>
          <p:nvPr>
            <p:ph type="body" idx="1"/>
          </p:nvPr>
        </p:nvSpPr>
        <p:spPr/>
        <p:txBody>
          <a:bodyPr/>
          <a:lstStyle/>
          <a:p>
            <a:r>
              <a:rPr lang="en-US" sz="2800" dirty="0"/>
              <a:t>The annual payments were not distributed to the physicians performing the teaching and indigent care services</a:t>
            </a:r>
          </a:p>
          <a:p>
            <a:r>
              <a:rPr lang="en-US" sz="2800" dirty="0"/>
              <a:t>Instead, the payments were channeled to a small number of high referring physicians that Memorial wanted to keep content</a:t>
            </a:r>
          </a:p>
          <a:p>
            <a:r>
              <a:rPr lang="en-US" sz="2800" dirty="0"/>
              <a:t>As a result, the payments constituted an indirect compensation arrangement between the physicians and Medical Center</a:t>
            </a:r>
          </a:p>
        </p:txBody>
      </p:sp>
      <p:sp>
        <p:nvSpPr>
          <p:cNvPr id="5" name="Slide Number Placeholder 4"/>
          <p:cNvSpPr>
            <a:spLocks noGrp="1"/>
          </p:cNvSpPr>
          <p:nvPr>
            <p:ph type="sldNum" sz="quarter" idx="12"/>
          </p:nvPr>
        </p:nvSpPr>
        <p:spPr/>
        <p:txBody>
          <a:bodyPr/>
          <a:lstStyle/>
          <a:p>
            <a:fld id="{27B5C14E-2A3A-4458-8E30-5698402EE5E5}"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4000" dirty="0"/>
              <a:t>Memorial Health University Center</a:t>
            </a:r>
          </a:p>
        </p:txBody>
      </p:sp>
      <p:sp>
        <p:nvSpPr>
          <p:cNvPr id="46083" name="Rectangle 3"/>
          <p:cNvSpPr>
            <a:spLocks noGrp="1" noChangeArrowheads="1"/>
          </p:cNvSpPr>
          <p:nvPr>
            <p:ph type="body" idx="1"/>
          </p:nvPr>
        </p:nvSpPr>
        <p:spPr/>
        <p:txBody>
          <a:bodyPr/>
          <a:lstStyle/>
          <a:p>
            <a:r>
              <a:rPr lang="en-US" dirty="0"/>
              <a:t>No applicable Stark exception was met.  The payments to Provident “varied with the volume or value of referrals or other business generated by the referring Provident physicians” and Memorial acted in reckless disregard of the arrangement</a:t>
            </a:r>
          </a:p>
          <a:p>
            <a:r>
              <a:rPr lang="en-US" dirty="0"/>
              <a:t>Memorial settled with the OIG for $5.08 million</a:t>
            </a:r>
          </a:p>
        </p:txBody>
      </p:sp>
      <p:sp>
        <p:nvSpPr>
          <p:cNvPr id="5" name="Slide Number Placeholder 4"/>
          <p:cNvSpPr>
            <a:spLocks noGrp="1"/>
          </p:cNvSpPr>
          <p:nvPr>
            <p:ph type="sldNum" sz="quarter" idx="12"/>
          </p:nvPr>
        </p:nvSpPr>
        <p:spPr/>
        <p:txBody>
          <a:bodyPr/>
          <a:lstStyle/>
          <a:p>
            <a:fld id="{27B5C14E-2A3A-4458-8E30-5698402EE5E5}"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Covenant Medical Center</a:t>
            </a:r>
          </a:p>
        </p:txBody>
      </p:sp>
      <p:sp>
        <p:nvSpPr>
          <p:cNvPr id="81923" name="Rectangle 3"/>
          <p:cNvSpPr>
            <a:spLocks noGrp="1" noChangeArrowheads="1"/>
          </p:cNvSpPr>
          <p:nvPr>
            <p:ph type="body" idx="1"/>
          </p:nvPr>
        </p:nvSpPr>
        <p:spPr/>
        <p:txBody>
          <a:bodyPr/>
          <a:lstStyle/>
          <a:p>
            <a:pPr>
              <a:lnSpc>
                <a:spcPct val="80000"/>
              </a:lnSpc>
            </a:pPr>
            <a:r>
              <a:rPr lang="en-US" sz="2800" dirty="0" smtClean="0"/>
              <a:t>Covenant Medical Center paid five employed physicians amounts that the government alleged were above fair market value and commercially unreasonable.</a:t>
            </a:r>
          </a:p>
          <a:p>
            <a:pPr>
              <a:lnSpc>
                <a:spcPct val="80000"/>
              </a:lnSpc>
            </a:pPr>
            <a:r>
              <a:rPr lang="en-US" sz="2800" dirty="0" smtClean="0"/>
              <a:t>Compensation formulas were based on personally performed services and, according to the defendant, consistent with fair market value.</a:t>
            </a:r>
          </a:p>
          <a:p>
            <a:pPr>
              <a:lnSpc>
                <a:spcPct val="80000"/>
              </a:lnSpc>
            </a:pPr>
            <a:r>
              <a:rPr lang="en-US" sz="2800" dirty="0" smtClean="0"/>
              <a:t>Salaries were among the highest in the nation, according to DOJ.</a:t>
            </a:r>
          </a:p>
          <a:p>
            <a:pPr>
              <a:lnSpc>
                <a:spcPct val="80000"/>
              </a:lnSpc>
            </a:pPr>
            <a:r>
              <a:rPr lang="en-US" sz="2800" dirty="0" smtClean="0"/>
              <a:t>Covenant settled the FCA allegations, based on the underlying Stark violations, for $4.5 million.</a:t>
            </a:r>
          </a:p>
        </p:txBody>
      </p:sp>
      <p:sp>
        <p:nvSpPr>
          <p:cNvPr id="4" name="Slide Number Placeholder 3"/>
          <p:cNvSpPr>
            <a:spLocks noGrp="1"/>
          </p:cNvSpPr>
          <p:nvPr>
            <p:ph type="sldNum" sz="quarter" idx="12"/>
          </p:nvPr>
        </p:nvSpPr>
        <p:spPr/>
        <p:txBody>
          <a:bodyPr/>
          <a:lstStyle/>
          <a:p>
            <a:fld id="{27B5C14E-2A3A-4458-8E30-5698402EE5E5}"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Professional Appraisal View of FMV</a:t>
            </a:r>
            <a:endParaRPr lang="en-US" dirty="0"/>
          </a:p>
        </p:txBody>
      </p:sp>
      <p:sp>
        <p:nvSpPr>
          <p:cNvPr id="3" name="Content Placeholder 2"/>
          <p:cNvSpPr>
            <a:spLocks noGrp="1"/>
          </p:cNvSpPr>
          <p:nvPr>
            <p:ph idx="1"/>
          </p:nvPr>
        </p:nvSpPr>
        <p:spPr>
          <a:xfrm>
            <a:off x="457200" y="1905000"/>
            <a:ext cx="8229600" cy="4495800"/>
          </a:xfrm>
        </p:spPr>
        <p:txBody>
          <a:bodyPr>
            <a:normAutofit fontScale="85000" lnSpcReduction="10000"/>
          </a:bodyPr>
          <a:lstStyle/>
          <a:p>
            <a:r>
              <a:rPr lang="en-US" dirty="0" smtClean="0"/>
              <a:t>Based on the “hypothetical-typical” buyer concept</a:t>
            </a:r>
          </a:p>
          <a:p>
            <a:r>
              <a:rPr lang="en-US" dirty="0" smtClean="0"/>
              <a:t>FMV contrasts with investment value or strategic value</a:t>
            </a:r>
          </a:p>
          <a:p>
            <a:r>
              <a:rPr lang="en-US" dirty="0" smtClean="0"/>
              <a:t>Determination of FMV is based on 3 approaches to value:</a:t>
            </a:r>
          </a:p>
          <a:p>
            <a:pPr lvl="1"/>
            <a:r>
              <a:rPr lang="en-US" dirty="0" smtClean="0"/>
              <a:t>Cost</a:t>
            </a:r>
          </a:p>
          <a:p>
            <a:pPr lvl="1"/>
            <a:r>
              <a:rPr lang="en-US" dirty="0" smtClean="0"/>
              <a:t>Income</a:t>
            </a:r>
          </a:p>
          <a:p>
            <a:pPr lvl="1"/>
            <a:r>
              <a:rPr lang="en-US" dirty="0" smtClean="0"/>
              <a:t>Market</a:t>
            </a:r>
          </a:p>
          <a:p>
            <a:r>
              <a:rPr lang="en-US" dirty="0" smtClean="0"/>
              <a:t>Formal body of knowledge and professional standards governing the appraisal </a:t>
            </a:r>
            <a:r>
              <a:rPr lang="en-US" dirty="0" smtClean="0"/>
              <a:t>practice for real estate and business valuation (“BV”)</a:t>
            </a:r>
          </a:p>
          <a:p>
            <a:r>
              <a:rPr lang="en-US" dirty="0" smtClean="0"/>
              <a:t>No current body of knowledge or standards for compensation valuation (“CV”)</a:t>
            </a:r>
            <a:endParaRPr lang="en-US" dirty="0"/>
          </a:p>
        </p:txBody>
      </p:sp>
      <p:sp>
        <p:nvSpPr>
          <p:cNvPr id="4" name="Slide Number Placeholder 3"/>
          <p:cNvSpPr>
            <a:spLocks noGrp="1"/>
          </p:cNvSpPr>
          <p:nvPr>
            <p:ph type="sldNum" sz="quarter" idx="12"/>
          </p:nvPr>
        </p:nvSpPr>
        <p:spPr/>
        <p:txBody>
          <a:bodyPr/>
          <a:lstStyle/>
          <a:p>
            <a:fld id="{27B5C14E-2A3A-4458-8E30-5698402EE5E5}"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4000" dirty="0" smtClean="0"/>
              <a:t>Medtronic Whistleblower Lawsuit</a:t>
            </a:r>
          </a:p>
        </p:txBody>
      </p:sp>
      <p:sp>
        <p:nvSpPr>
          <p:cNvPr id="55299" name="Rectangle 3"/>
          <p:cNvSpPr>
            <a:spLocks noGrp="1" noChangeArrowheads="1"/>
          </p:cNvSpPr>
          <p:nvPr>
            <p:ph type="body" idx="1"/>
          </p:nvPr>
        </p:nvSpPr>
        <p:spPr/>
        <p:txBody>
          <a:bodyPr/>
          <a:lstStyle/>
          <a:p>
            <a:pPr eaLnBrk="1" hangingPunct="1">
              <a:lnSpc>
                <a:spcPct val="90000"/>
              </a:lnSpc>
            </a:pPr>
            <a:r>
              <a:rPr lang="en-US" dirty="0" smtClean="0"/>
              <a:t>Targeted physicians for improper consulting and royalty agreements in violation of the Anti-Kickback Statute</a:t>
            </a:r>
          </a:p>
          <a:p>
            <a:pPr lvl="1" eaLnBrk="1" hangingPunct="1">
              <a:lnSpc>
                <a:spcPct val="90000"/>
              </a:lnSpc>
            </a:pPr>
            <a:r>
              <a:rPr lang="en-US" dirty="0" smtClean="0"/>
              <a:t>Targeted over 100 orthopedic spine surgeons, neurosurgeons, medical practices and distributors of taking kickbacks from Medtronic for using their products, promoting off-label use of FDA-approved devices, and filing Medicare claims in violation of the False Claims Act</a:t>
            </a:r>
          </a:p>
        </p:txBody>
      </p:sp>
      <p:sp>
        <p:nvSpPr>
          <p:cNvPr id="5" name="Slide Number Placeholder 4"/>
          <p:cNvSpPr>
            <a:spLocks noGrp="1"/>
          </p:cNvSpPr>
          <p:nvPr>
            <p:ph type="sldNum" sz="quarter" idx="12"/>
          </p:nvPr>
        </p:nvSpPr>
        <p:spPr/>
        <p:txBody>
          <a:bodyPr/>
          <a:lstStyle/>
          <a:p>
            <a:fld id="{27B5C14E-2A3A-4458-8E30-5698402EE5E5}"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4000" dirty="0" smtClean="0"/>
              <a:t>Medtronic Whistleblower Lawsuit</a:t>
            </a:r>
          </a:p>
        </p:txBody>
      </p:sp>
      <p:sp>
        <p:nvSpPr>
          <p:cNvPr id="56323" name="Rectangle 3"/>
          <p:cNvSpPr>
            <a:spLocks noGrp="1" noChangeArrowheads="1"/>
          </p:cNvSpPr>
          <p:nvPr>
            <p:ph type="body" idx="1"/>
          </p:nvPr>
        </p:nvSpPr>
        <p:spPr/>
        <p:txBody>
          <a:bodyPr/>
          <a:lstStyle/>
          <a:p>
            <a:pPr eaLnBrk="1" hangingPunct="1">
              <a:lnSpc>
                <a:spcPct val="90000"/>
              </a:lnSpc>
            </a:pPr>
            <a:r>
              <a:rPr lang="en-US" sz="2800" dirty="0" smtClean="0"/>
              <a:t>Allegations that physicians accepted:</a:t>
            </a:r>
          </a:p>
          <a:p>
            <a:pPr lvl="1" eaLnBrk="1" hangingPunct="1">
              <a:lnSpc>
                <a:spcPct val="90000"/>
              </a:lnSpc>
            </a:pPr>
            <a:r>
              <a:rPr lang="en-US" sz="2400" dirty="0" smtClean="0"/>
              <a:t>Consulting fees when no services were performed</a:t>
            </a:r>
          </a:p>
          <a:p>
            <a:pPr lvl="1" eaLnBrk="1" hangingPunct="1">
              <a:lnSpc>
                <a:spcPct val="90000"/>
              </a:lnSpc>
            </a:pPr>
            <a:r>
              <a:rPr lang="en-US" sz="2400" dirty="0" smtClean="0"/>
              <a:t>Consulting fees for more than fair market value of their services</a:t>
            </a:r>
          </a:p>
          <a:p>
            <a:pPr lvl="1" eaLnBrk="1" hangingPunct="1">
              <a:lnSpc>
                <a:spcPct val="90000"/>
              </a:lnSpc>
            </a:pPr>
            <a:r>
              <a:rPr lang="en-US" sz="2400" dirty="0" smtClean="0"/>
              <a:t>Royalties for patents on which they were not true inventor</a:t>
            </a:r>
          </a:p>
          <a:p>
            <a:pPr lvl="1" eaLnBrk="1" hangingPunct="1">
              <a:lnSpc>
                <a:spcPct val="90000"/>
              </a:lnSpc>
            </a:pPr>
            <a:r>
              <a:rPr lang="en-US" sz="2400" dirty="0" smtClean="0"/>
              <a:t>Improper gifts given, including textbooks</a:t>
            </a:r>
          </a:p>
          <a:p>
            <a:pPr lvl="1" eaLnBrk="1" hangingPunct="1">
              <a:lnSpc>
                <a:spcPct val="90000"/>
              </a:lnSpc>
            </a:pPr>
            <a:r>
              <a:rPr lang="en-US" sz="2400" dirty="0" smtClean="0"/>
              <a:t>Excessive travel</a:t>
            </a:r>
          </a:p>
          <a:p>
            <a:pPr lvl="1" eaLnBrk="1" hangingPunct="1">
              <a:lnSpc>
                <a:spcPct val="90000"/>
              </a:lnSpc>
            </a:pPr>
            <a:r>
              <a:rPr lang="en-US" sz="2400" dirty="0" smtClean="0"/>
              <a:t>Consulting compensation based on amount of business they created</a:t>
            </a:r>
          </a:p>
        </p:txBody>
      </p:sp>
      <p:sp>
        <p:nvSpPr>
          <p:cNvPr id="5" name="Slide Number Placeholder 4"/>
          <p:cNvSpPr>
            <a:spLocks noGrp="1"/>
          </p:cNvSpPr>
          <p:nvPr>
            <p:ph type="sldNum" sz="quarter" idx="12"/>
          </p:nvPr>
        </p:nvSpPr>
        <p:spPr/>
        <p:txBody>
          <a:bodyPr/>
          <a:lstStyle/>
          <a:p>
            <a:fld id="{27B5C14E-2A3A-4458-8E30-5698402EE5E5}"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4000" dirty="0" smtClean="0"/>
              <a:t>Medtronic Whistleblower Lawsuit</a:t>
            </a:r>
          </a:p>
        </p:txBody>
      </p:sp>
      <p:sp>
        <p:nvSpPr>
          <p:cNvPr id="57347" name="Rectangle 3"/>
          <p:cNvSpPr>
            <a:spLocks noGrp="1" noChangeArrowheads="1"/>
          </p:cNvSpPr>
          <p:nvPr>
            <p:ph type="body" idx="1"/>
          </p:nvPr>
        </p:nvSpPr>
        <p:spPr/>
        <p:txBody>
          <a:bodyPr/>
          <a:lstStyle/>
          <a:p>
            <a:pPr eaLnBrk="1" hangingPunct="1">
              <a:lnSpc>
                <a:spcPct val="90000"/>
              </a:lnSpc>
            </a:pPr>
            <a:r>
              <a:rPr lang="en-US" sz="2800" dirty="0" smtClean="0"/>
              <a:t>Lawsuit dismissed in March of 2009.  Judge stated that the plaintiffs were barred from going forward because plaintiffs in other lawsuits and the news media had aired the lawsuit’s allegations previously.</a:t>
            </a:r>
          </a:p>
          <a:p>
            <a:pPr eaLnBrk="1" hangingPunct="1">
              <a:lnSpc>
                <a:spcPct val="90000"/>
              </a:lnSpc>
            </a:pPr>
            <a:r>
              <a:rPr lang="en-US" sz="2800" dirty="0" smtClean="0"/>
              <a:t>Nevertheless, the lawsuit forced all parties, including individual physicians, to spend countless dollars on legal fees.</a:t>
            </a:r>
          </a:p>
        </p:txBody>
      </p:sp>
      <p:sp>
        <p:nvSpPr>
          <p:cNvPr id="5" name="Slide Number Placeholder 4"/>
          <p:cNvSpPr>
            <a:spLocks noGrp="1"/>
          </p:cNvSpPr>
          <p:nvPr>
            <p:ph type="sldNum" sz="quarter" idx="12"/>
          </p:nvPr>
        </p:nvSpPr>
        <p:spPr/>
        <p:txBody>
          <a:bodyPr/>
          <a:lstStyle/>
          <a:p>
            <a:fld id="{27B5C14E-2A3A-4458-8E30-5698402EE5E5}"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i="1" dirty="0" smtClean="0"/>
              <a:t>United States v. Rogan</a:t>
            </a:r>
          </a:p>
        </p:txBody>
      </p:sp>
      <p:sp>
        <p:nvSpPr>
          <p:cNvPr id="58371" name="Rectangle 3"/>
          <p:cNvSpPr>
            <a:spLocks noGrp="1" noChangeArrowheads="1"/>
          </p:cNvSpPr>
          <p:nvPr>
            <p:ph type="body" idx="1"/>
          </p:nvPr>
        </p:nvSpPr>
        <p:spPr>
          <a:xfrm>
            <a:off x="457200" y="1905000"/>
            <a:ext cx="8229600" cy="4419600"/>
          </a:xfrm>
        </p:spPr>
        <p:txBody>
          <a:bodyPr/>
          <a:lstStyle/>
          <a:p>
            <a:pPr eaLnBrk="1" hangingPunct="1"/>
            <a:r>
              <a:rPr lang="en-US" sz="2800" dirty="0" smtClean="0"/>
              <a:t>7</a:t>
            </a:r>
            <a:r>
              <a:rPr lang="en-US" sz="2800" baseline="30000" dirty="0" smtClean="0"/>
              <a:t>th</a:t>
            </a:r>
            <a:r>
              <a:rPr lang="en-US" sz="2800" dirty="0" smtClean="0"/>
              <a:t> Circuit upheld $64 million fine against Peter Rogan, manager and financial beneficiary of Edgewater Medical Center for False Claims Act Violation</a:t>
            </a:r>
          </a:p>
          <a:p>
            <a:pPr lvl="1" eaLnBrk="1" hangingPunct="1"/>
            <a:r>
              <a:rPr lang="en-US" sz="2400" dirty="0" smtClean="0"/>
              <a:t>Anti-Kickback Statute and Stark Act violated through improper payments to physicians</a:t>
            </a:r>
          </a:p>
          <a:p>
            <a:pPr lvl="2" eaLnBrk="1" hangingPunct="1"/>
            <a:r>
              <a:rPr lang="en-US" sz="2000" dirty="0" smtClean="0"/>
              <a:t>Medical director agreements, physician recruiting contracts, teaching contracts, EKG-reading contracts, and physician loan agreements, which provided doctors with compensation that court found was “grossly” above fair market value for services never substantially performed</a:t>
            </a:r>
          </a:p>
        </p:txBody>
      </p:sp>
      <p:sp>
        <p:nvSpPr>
          <p:cNvPr id="5" name="Slide Number Placeholder 4"/>
          <p:cNvSpPr>
            <a:spLocks noGrp="1"/>
          </p:cNvSpPr>
          <p:nvPr>
            <p:ph type="sldNum" sz="quarter" idx="12"/>
          </p:nvPr>
        </p:nvSpPr>
        <p:spPr/>
        <p:txBody>
          <a:bodyPr/>
          <a:lstStyle/>
          <a:p>
            <a:fld id="{27B5C14E-2A3A-4458-8E30-5698402EE5E5}"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Hospital (Cincinnati)</a:t>
            </a:r>
            <a:endParaRPr lang="en-US" dirty="0"/>
          </a:p>
        </p:txBody>
      </p:sp>
      <p:sp>
        <p:nvSpPr>
          <p:cNvPr id="3" name="Content Placeholder 2"/>
          <p:cNvSpPr>
            <a:spLocks noGrp="1"/>
          </p:cNvSpPr>
          <p:nvPr>
            <p:ph idx="1"/>
          </p:nvPr>
        </p:nvSpPr>
        <p:spPr/>
        <p:txBody>
          <a:bodyPr>
            <a:normAutofit lnSpcReduction="10000"/>
          </a:bodyPr>
          <a:lstStyle/>
          <a:p>
            <a:r>
              <a:rPr lang="en-US" dirty="0" smtClean="0"/>
              <a:t>Qui tam lawsuit, filed by cardiologist Dr. Harry Fry, settled with government on February 2, 2010</a:t>
            </a:r>
          </a:p>
          <a:p>
            <a:r>
              <a:rPr lang="en-US" dirty="0" smtClean="0"/>
              <a:t>Agreement must be finalized by March 30, 2010</a:t>
            </a:r>
          </a:p>
          <a:p>
            <a:r>
              <a:rPr lang="en-US" dirty="0" smtClean="0"/>
              <a:t>$424 Million aggregate exposure from Heart Alliance, $123 Million for Christ Hospital</a:t>
            </a:r>
          </a:p>
          <a:p>
            <a:r>
              <a:rPr lang="en-US" dirty="0" smtClean="0"/>
              <a:t>Cardiologists allocated time at Heart Station to perform electrocardiograms, echocardiograms and stress tests based upon revenue generated for Christ Hospital the previous year</a:t>
            </a:r>
            <a:endParaRPr lang="en-US" dirty="0"/>
          </a:p>
        </p:txBody>
      </p:sp>
      <p:sp>
        <p:nvSpPr>
          <p:cNvPr id="4" name="Slide Number Placeholder 3"/>
          <p:cNvSpPr>
            <a:spLocks noGrp="1"/>
          </p:cNvSpPr>
          <p:nvPr>
            <p:ph type="sldNum" sz="quarter" idx="12"/>
          </p:nvPr>
        </p:nvSpPr>
        <p:spPr/>
        <p:txBody>
          <a:bodyPr/>
          <a:lstStyle/>
          <a:p>
            <a:fld id="{27B5C14E-2A3A-4458-8E30-5698402EE5E5}" type="slidenum">
              <a:rPr lang="en-US" smtClean="0"/>
              <a:pPr/>
              <a:t>54</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gal-Medical Scale.jpg"/>
          <p:cNvPicPr>
            <a:picLocks noChangeAspect="1"/>
          </p:cNvPicPr>
          <p:nvPr/>
        </p:nvPicPr>
        <p:blipFill>
          <a:blip r:embed="rId2" cstate="print"/>
          <a:stretch>
            <a:fillRect/>
          </a:stretch>
        </p:blipFill>
        <p:spPr>
          <a:xfrm>
            <a:off x="6437406" y="1365407"/>
            <a:ext cx="2401794" cy="2596993"/>
          </a:xfrm>
          <a:prstGeom prst="rect">
            <a:avLst/>
          </a:prstGeom>
        </p:spPr>
      </p:pic>
      <p:sp>
        <p:nvSpPr>
          <p:cNvPr id="2" name="Title 1"/>
          <p:cNvSpPr>
            <a:spLocks noGrp="1"/>
          </p:cNvSpPr>
          <p:nvPr>
            <p:ph type="title"/>
          </p:nvPr>
        </p:nvSpPr>
        <p:spPr/>
        <p:txBody>
          <a:bodyPr>
            <a:normAutofit fontScale="90000"/>
          </a:bodyPr>
          <a:lstStyle/>
          <a:p>
            <a:r>
              <a:rPr lang="en-US" dirty="0" smtClean="0"/>
              <a:t>Legal/Regulatory View</a:t>
            </a:r>
            <a:br>
              <a:rPr lang="en-US" dirty="0" smtClean="0"/>
            </a:br>
            <a:r>
              <a:rPr lang="en-US" dirty="0" smtClean="0"/>
              <a:t>of FMV </a:t>
            </a:r>
            <a:endParaRPr lang="en-US" dirty="0"/>
          </a:p>
        </p:txBody>
      </p:sp>
      <p:sp>
        <p:nvSpPr>
          <p:cNvPr id="3" name="Content Placeholder 2"/>
          <p:cNvSpPr>
            <a:spLocks noGrp="1"/>
          </p:cNvSpPr>
          <p:nvPr>
            <p:ph idx="1"/>
          </p:nvPr>
        </p:nvSpPr>
        <p:spPr/>
        <p:txBody>
          <a:bodyPr>
            <a:normAutofit fontScale="92500"/>
          </a:bodyPr>
          <a:lstStyle/>
          <a:p>
            <a:r>
              <a:rPr lang="en-US" dirty="0" smtClean="0"/>
              <a:t>Stark Definition: </a:t>
            </a:r>
          </a:p>
          <a:p>
            <a:r>
              <a:rPr lang="en-US" dirty="0" smtClean="0"/>
              <a:t>FMV is defined as the value in </a:t>
            </a:r>
            <a:br>
              <a:rPr lang="en-US" dirty="0" smtClean="0"/>
            </a:br>
            <a:r>
              <a:rPr lang="en-US" dirty="0" smtClean="0"/>
              <a:t>arm’s-length</a:t>
            </a:r>
            <a:br>
              <a:rPr lang="en-US" dirty="0" smtClean="0"/>
            </a:br>
            <a:r>
              <a:rPr lang="en-US" dirty="0" smtClean="0"/>
              <a:t>transactions, consistent with the </a:t>
            </a:r>
            <a:br>
              <a:rPr lang="en-US" dirty="0" smtClean="0"/>
            </a:br>
            <a:r>
              <a:rPr lang="en-US" dirty="0" smtClean="0"/>
              <a:t>general market value.  General </a:t>
            </a:r>
            <a:br>
              <a:rPr lang="en-US" dirty="0" smtClean="0"/>
            </a:br>
            <a:r>
              <a:rPr lang="en-US" dirty="0" smtClean="0"/>
              <a:t>market value means the compensation that would be included in a service agreement as the result of bona fide bargaining between well informed parties to the agreement who are not otherwise in a position to generate business for the other party.</a:t>
            </a:r>
            <a:endParaRPr lang="en-US" dirty="0"/>
          </a:p>
        </p:txBody>
      </p:sp>
      <p:sp>
        <p:nvSpPr>
          <p:cNvPr id="5" name="Slide Number Placeholder 4"/>
          <p:cNvSpPr>
            <a:spLocks noGrp="1"/>
          </p:cNvSpPr>
          <p:nvPr>
            <p:ph type="sldNum" sz="quarter" idx="12"/>
          </p:nvPr>
        </p:nvSpPr>
        <p:spPr/>
        <p:txBody>
          <a:bodyPr/>
          <a:lstStyle/>
          <a:p>
            <a:fld id="{27B5C14E-2A3A-4458-8E30-5698402EE5E5}"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Legal/Regulatory View of FMV</a:t>
            </a:r>
            <a:endParaRPr lang="en-US" dirty="0"/>
          </a:p>
        </p:txBody>
      </p:sp>
      <p:sp>
        <p:nvSpPr>
          <p:cNvPr id="3" name="Content Placeholder 2"/>
          <p:cNvSpPr>
            <a:spLocks noGrp="1"/>
          </p:cNvSpPr>
          <p:nvPr>
            <p:ph idx="1"/>
          </p:nvPr>
        </p:nvSpPr>
        <p:spPr>
          <a:xfrm>
            <a:off x="457200" y="1905000"/>
            <a:ext cx="8229600" cy="4724400"/>
          </a:xfrm>
        </p:spPr>
        <p:txBody>
          <a:bodyPr>
            <a:normAutofit fontScale="92500" lnSpcReduction="20000"/>
          </a:bodyPr>
          <a:lstStyle/>
          <a:p>
            <a:r>
              <a:rPr lang="en-US" dirty="0" smtClean="0"/>
              <a:t>Stark regulations state that the definition of FMV “is qualified in ways that do not necessarily comport with the usage of the term in standard valuation techniques and methodologies.” </a:t>
            </a:r>
          </a:p>
          <a:p>
            <a:r>
              <a:rPr lang="en-US" dirty="0" smtClean="0"/>
              <a:t>Stark example: </a:t>
            </a:r>
            <a:br>
              <a:rPr lang="en-US" dirty="0" smtClean="0"/>
            </a:br>
            <a:r>
              <a:rPr lang="en-US" dirty="0" smtClean="0"/>
              <a:t>Exclusion of market comparables between parties in position to refer</a:t>
            </a:r>
          </a:p>
          <a:p>
            <a:r>
              <a:rPr lang="en-US" dirty="0" smtClean="0"/>
              <a:t>Stark example: </a:t>
            </a:r>
            <a:br>
              <a:rPr lang="en-US" dirty="0" smtClean="0"/>
            </a:br>
            <a:r>
              <a:rPr lang="en-US" dirty="0" smtClean="0"/>
              <a:t>FMV can be established by “any method that is commercially reasonable.”</a:t>
            </a:r>
          </a:p>
          <a:p>
            <a:r>
              <a:rPr lang="en-US" dirty="0" smtClean="0"/>
              <a:t>OIG Anti-kickback statute example: </a:t>
            </a:r>
            <a:br>
              <a:rPr lang="en-US" dirty="0" smtClean="0"/>
            </a:br>
            <a:r>
              <a:rPr lang="en-US" dirty="0" smtClean="0"/>
              <a:t>Footnote 5 to Advisory Opinion 09-09 cautioning the use of the DCF method for an ASC valuation </a:t>
            </a:r>
            <a:endParaRPr lang="en-US" dirty="0"/>
          </a:p>
        </p:txBody>
      </p:sp>
      <p:sp>
        <p:nvSpPr>
          <p:cNvPr id="4" name="Slide Number Placeholder 3"/>
          <p:cNvSpPr>
            <a:spLocks noGrp="1"/>
          </p:cNvSpPr>
          <p:nvPr>
            <p:ph type="sldNum" sz="quarter" idx="12"/>
          </p:nvPr>
        </p:nvSpPr>
        <p:spPr/>
        <p:txBody>
          <a:bodyPr/>
          <a:lstStyle/>
          <a:p>
            <a:fld id="{27B5C14E-2A3A-4458-8E30-5698402EE5E5}"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 the FMV Definition</a:t>
            </a:r>
            <a:br>
              <a:rPr lang="en-US" dirty="0" smtClean="0"/>
            </a:br>
            <a:r>
              <a:rPr lang="en-US" dirty="0" smtClean="0"/>
              <a:t>Pitfall</a:t>
            </a:r>
            <a:endParaRPr lang="en-US" dirty="0"/>
          </a:p>
        </p:txBody>
      </p:sp>
      <p:sp>
        <p:nvSpPr>
          <p:cNvPr id="3" name="Content Placeholder 2"/>
          <p:cNvSpPr>
            <a:spLocks noGrp="1"/>
          </p:cNvSpPr>
          <p:nvPr>
            <p:ph idx="1"/>
          </p:nvPr>
        </p:nvSpPr>
        <p:spPr/>
        <p:txBody>
          <a:bodyPr>
            <a:normAutofit lnSpcReduction="10000"/>
          </a:bodyPr>
          <a:lstStyle/>
          <a:p>
            <a:r>
              <a:rPr lang="en-US" dirty="0" smtClean="0"/>
              <a:t>The “Street” perspective of FMV is </a:t>
            </a:r>
            <a:br>
              <a:rPr lang="en-US" dirty="0" smtClean="0"/>
            </a:br>
            <a:r>
              <a:rPr lang="en-US" dirty="0" smtClean="0"/>
              <a:t>generally not reliable for healthcare </a:t>
            </a:r>
            <a:br>
              <a:rPr lang="en-US" dirty="0" smtClean="0"/>
            </a:br>
            <a:r>
              <a:rPr lang="en-US" dirty="0" smtClean="0"/>
              <a:t>regulatory purposes but may provide </a:t>
            </a:r>
            <a:br>
              <a:rPr lang="en-US" dirty="0" smtClean="0"/>
            </a:br>
            <a:r>
              <a:rPr lang="en-US" dirty="0" smtClean="0"/>
              <a:t>useful information.</a:t>
            </a:r>
          </a:p>
          <a:p>
            <a:r>
              <a:rPr lang="en-US" dirty="0" smtClean="0"/>
              <a:t>Regulatory definition of FMV may limit or qualify FMV methods used in professional appraisal practice.</a:t>
            </a:r>
          </a:p>
          <a:p>
            <a:r>
              <a:rPr lang="en-US" dirty="0" smtClean="0"/>
              <a:t>FMV as determined under professional appraisal standards may be more rigorous than</a:t>
            </a:r>
            <a:br>
              <a:rPr lang="en-US" dirty="0" smtClean="0"/>
            </a:br>
            <a:r>
              <a:rPr lang="en-US" dirty="0" smtClean="0"/>
              <a:t>the regulatory requirements.</a:t>
            </a:r>
            <a:endParaRPr lang="en-US" dirty="0"/>
          </a:p>
        </p:txBody>
      </p:sp>
      <p:pic>
        <p:nvPicPr>
          <p:cNvPr id="6" name="Picture 2" descr="C:\Documents and Settings\kim.HCA\Local Settings\Temporary Internet Files\Content.IE5\53OAG2ZC\MPj04384920000[1].jpg"/>
          <p:cNvPicPr>
            <a:picLocks noChangeAspect="1" noChangeArrowheads="1"/>
          </p:cNvPicPr>
          <p:nvPr/>
        </p:nvPicPr>
        <p:blipFill>
          <a:blip r:embed="rId2" cstate="print"/>
          <a:srcRect/>
          <a:stretch>
            <a:fillRect/>
          </a:stretch>
        </p:blipFill>
        <p:spPr>
          <a:xfrm>
            <a:off x="6705600" y="1371600"/>
            <a:ext cx="2180670" cy="2209800"/>
          </a:xfrm>
          <a:prstGeom prst="rect">
            <a:avLst/>
          </a:prstGeom>
          <a:effectLst/>
        </p:spPr>
      </p:pic>
      <p:sp>
        <p:nvSpPr>
          <p:cNvPr id="5" name="Slide Number Placeholder 4"/>
          <p:cNvSpPr>
            <a:spLocks noGrp="1"/>
          </p:cNvSpPr>
          <p:nvPr>
            <p:ph type="sldNum" sz="quarter" idx="12"/>
          </p:nvPr>
        </p:nvSpPr>
        <p:spPr/>
        <p:txBody>
          <a:bodyPr/>
          <a:lstStyle/>
          <a:p>
            <a:fld id="{27B5C14E-2A3A-4458-8E30-5698402EE5E5}"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the FMV Definition Pitfall</a:t>
            </a:r>
            <a:endParaRPr lang="en-US" dirty="0"/>
          </a:p>
        </p:txBody>
      </p:sp>
      <p:sp>
        <p:nvSpPr>
          <p:cNvPr id="3" name="Content Placeholder 2"/>
          <p:cNvSpPr>
            <a:spLocks noGrp="1"/>
          </p:cNvSpPr>
          <p:nvPr>
            <p:ph idx="1"/>
          </p:nvPr>
        </p:nvSpPr>
        <p:spPr/>
        <p:txBody>
          <a:bodyPr/>
          <a:lstStyle/>
          <a:p>
            <a:r>
              <a:rPr lang="en-US" dirty="0" smtClean="0"/>
              <a:t>Learn to identify and navigate through the different views of FMV as they arise in negotiating transactions and compliance reviews.</a:t>
            </a:r>
          </a:p>
          <a:p>
            <a:r>
              <a:rPr lang="en-US" dirty="0" smtClean="0"/>
              <a:t>Recognize that appraisal professionals do not give regulatory advice, but only their opinion as to the determination of FMV, which may or may not take into account regulatory considerations.</a:t>
            </a:r>
          </a:p>
          <a:p>
            <a:r>
              <a:rPr lang="en-US" dirty="0" smtClean="0"/>
              <a:t>Strive for an efficient relationship between the parties who determine FMV.</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7B5C14E-2A3A-4458-8E30-5698402EE5E5}" type="slidenum">
              <a:rPr lang="en-US" smtClean="0"/>
              <a:pPr/>
              <a:t>9</a:t>
            </a:fld>
            <a:endParaRPr lang="en-US" dirty="0"/>
          </a:p>
        </p:txBody>
      </p:sp>
    </p:spTree>
  </p:cSld>
  <p:clrMapOvr>
    <a:masterClrMapping/>
  </p:clrMapOvr>
</p:sld>
</file>

<file path=ppt/theme/theme1.xml><?xml version="1.0" encoding="utf-8"?>
<a:theme xmlns:a="http://schemas.openxmlformats.org/drawingml/2006/main" name="_B&amp;D 3">
  <a:themeElements>
    <a:clrScheme name="_B&amp;D 3 13">
      <a:dk1>
        <a:srgbClr val="B2B2B2"/>
      </a:dk1>
      <a:lt1>
        <a:srgbClr val="FFFFFF"/>
      </a:lt1>
      <a:dk2>
        <a:srgbClr val="00335B"/>
      </a:dk2>
      <a:lt2>
        <a:srgbClr val="FFFFFF"/>
      </a:lt2>
      <a:accent1>
        <a:srgbClr val="93B7D1"/>
      </a:accent1>
      <a:accent2>
        <a:srgbClr val="FCBA5E"/>
      </a:accent2>
      <a:accent3>
        <a:srgbClr val="AAADB5"/>
      </a:accent3>
      <a:accent4>
        <a:srgbClr val="DADADA"/>
      </a:accent4>
      <a:accent5>
        <a:srgbClr val="C8D8E5"/>
      </a:accent5>
      <a:accent6>
        <a:srgbClr val="E4A854"/>
      </a:accent6>
      <a:hlink>
        <a:srgbClr val="AF1E2D"/>
      </a:hlink>
      <a:folHlink>
        <a:srgbClr val="B2B2B2"/>
      </a:folHlink>
    </a:clrScheme>
    <a:fontScheme name="_B&amp;D 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_B&amp;D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_B&amp;D 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_B&amp;D 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_B&amp;D 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_B&amp;D 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_B&amp;D 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_B&amp;D 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_B&amp;D 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_B&amp;D 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_B&amp;D 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_B&amp;D 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_B&amp;D 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_B&amp;D 3 13">
        <a:dk1>
          <a:srgbClr val="B2B2B2"/>
        </a:dk1>
        <a:lt1>
          <a:srgbClr val="FFFFFF"/>
        </a:lt1>
        <a:dk2>
          <a:srgbClr val="00335B"/>
        </a:dk2>
        <a:lt2>
          <a:srgbClr val="FFFFFF"/>
        </a:lt2>
        <a:accent1>
          <a:srgbClr val="93B7D1"/>
        </a:accent1>
        <a:accent2>
          <a:srgbClr val="FCBA5E"/>
        </a:accent2>
        <a:accent3>
          <a:srgbClr val="AAADB5"/>
        </a:accent3>
        <a:accent4>
          <a:srgbClr val="DADADA"/>
        </a:accent4>
        <a:accent5>
          <a:srgbClr val="C8D8E5"/>
        </a:accent5>
        <a:accent6>
          <a:srgbClr val="E4A854"/>
        </a:accent6>
        <a:hlink>
          <a:srgbClr val="AF1E2D"/>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_B&amp;D 3">
  <a:themeElements>
    <a:clrScheme name="2__B&amp;D 3 13">
      <a:dk1>
        <a:srgbClr val="B2B2B2"/>
      </a:dk1>
      <a:lt1>
        <a:srgbClr val="FFFFFF"/>
      </a:lt1>
      <a:dk2>
        <a:srgbClr val="00335B"/>
      </a:dk2>
      <a:lt2>
        <a:srgbClr val="FFFFFF"/>
      </a:lt2>
      <a:accent1>
        <a:srgbClr val="93B7D1"/>
      </a:accent1>
      <a:accent2>
        <a:srgbClr val="FCBA5E"/>
      </a:accent2>
      <a:accent3>
        <a:srgbClr val="AAADB5"/>
      </a:accent3>
      <a:accent4>
        <a:srgbClr val="DADADA"/>
      </a:accent4>
      <a:accent5>
        <a:srgbClr val="C8D8E5"/>
      </a:accent5>
      <a:accent6>
        <a:srgbClr val="E4A854"/>
      </a:accent6>
      <a:hlink>
        <a:srgbClr val="AF1E2D"/>
      </a:hlink>
      <a:folHlink>
        <a:srgbClr val="B2B2B2"/>
      </a:folHlink>
    </a:clrScheme>
    <a:fontScheme name="2__B&amp;D 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_B&amp;D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_B&amp;D 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_B&amp;D 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_B&amp;D 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_B&amp;D 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_B&amp;D 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_B&amp;D 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_B&amp;D 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_B&amp;D 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_B&amp;D 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_B&amp;D 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_B&amp;D 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_B&amp;D 3 13">
        <a:dk1>
          <a:srgbClr val="B2B2B2"/>
        </a:dk1>
        <a:lt1>
          <a:srgbClr val="FFFFFF"/>
        </a:lt1>
        <a:dk2>
          <a:srgbClr val="00335B"/>
        </a:dk2>
        <a:lt2>
          <a:srgbClr val="FFFFFF"/>
        </a:lt2>
        <a:accent1>
          <a:srgbClr val="93B7D1"/>
        </a:accent1>
        <a:accent2>
          <a:srgbClr val="FCBA5E"/>
        </a:accent2>
        <a:accent3>
          <a:srgbClr val="AAADB5"/>
        </a:accent3>
        <a:accent4>
          <a:srgbClr val="DADADA"/>
        </a:accent4>
        <a:accent5>
          <a:srgbClr val="C8D8E5"/>
        </a:accent5>
        <a:accent6>
          <a:srgbClr val="E4A854"/>
        </a:accent6>
        <a:hlink>
          <a:srgbClr val="AF1E2D"/>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_B&amp;D 3</Template>
  <TotalTime>430</TotalTime>
  <Words>2185</Words>
  <Application>Microsoft Office PowerPoint</Application>
  <PresentationFormat>On-screen Show (4:3)</PresentationFormat>
  <Paragraphs>378</Paragraphs>
  <Slides>54</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_B&amp;D 3</vt:lpstr>
      <vt:lpstr>2__B&amp;D 3</vt:lpstr>
      <vt:lpstr>Photo Editor Photo</vt:lpstr>
      <vt:lpstr>Avoiding Fair Market Value Pitfalls</vt:lpstr>
      <vt:lpstr>“What do you mean by FMV?”</vt:lpstr>
      <vt:lpstr>“The Street” View of FMV </vt:lpstr>
      <vt:lpstr>Professional Appraisal View of FMV</vt:lpstr>
      <vt:lpstr>Professional Appraisal View of FMV</vt:lpstr>
      <vt:lpstr>Legal/Regulatory View of FMV </vt:lpstr>
      <vt:lpstr>Legal/Regulatory View of FMV</vt:lpstr>
      <vt:lpstr>Avoid the FMV Definition Pitfall</vt:lpstr>
      <vt:lpstr>Avoid the FMV Definition Pitfall</vt:lpstr>
      <vt:lpstr>Loss of Control  Of Payment Allocation</vt:lpstr>
      <vt:lpstr>Compensation Stacking</vt:lpstr>
      <vt:lpstr>On-Call Compensation “Stacking” with Employed Physicians</vt:lpstr>
      <vt:lpstr>The “No Risk” Risk Premium</vt:lpstr>
      <vt:lpstr>Independent Contractors/Medical Directorships</vt:lpstr>
      <vt:lpstr>Slide 15</vt:lpstr>
      <vt:lpstr>Slide 16</vt:lpstr>
      <vt:lpstr>Commercial Unreasonableness</vt:lpstr>
      <vt:lpstr>Real Estate:  High Risk</vt:lpstr>
      <vt:lpstr>Real Estate:  High Risk</vt:lpstr>
      <vt:lpstr>Tenant Improvements Allocations</vt:lpstr>
      <vt:lpstr>Real Estate - Shared Space</vt:lpstr>
      <vt:lpstr>Real Estate Shared Space - Example</vt:lpstr>
      <vt:lpstr>Real Estate Shared Space - Example</vt:lpstr>
      <vt:lpstr>Real Estate Shared Space - Example</vt:lpstr>
      <vt:lpstr>Real Estate Shared Space - Example</vt:lpstr>
      <vt:lpstr>Real Estate Shared Space - Example</vt:lpstr>
      <vt:lpstr>Real Estate Shared Space - Example</vt:lpstr>
      <vt:lpstr>Real Estate Shared Space - Example</vt:lpstr>
      <vt:lpstr>Ancillary Revenue</vt:lpstr>
      <vt:lpstr>Misuse of RVUs</vt:lpstr>
      <vt:lpstr>National Benchmark Data Mistakes</vt:lpstr>
      <vt:lpstr>Slide 32</vt:lpstr>
      <vt:lpstr>Matching Compensation to Services Provided</vt:lpstr>
      <vt:lpstr>Misconceptions of the Survey Data</vt:lpstr>
      <vt:lpstr>Misconceptions of the Survey Data</vt:lpstr>
      <vt:lpstr>Misconceptions of the Survey Data</vt:lpstr>
      <vt:lpstr>Misconceptions of the Survey Data</vt:lpstr>
      <vt:lpstr>Misconceptions of the Survey Data</vt:lpstr>
      <vt:lpstr>Proper Use of the Survey Data</vt:lpstr>
      <vt:lpstr>Multiple On-Call Payments</vt:lpstr>
      <vt:lpstr>Misapplication of a FMV Opinion</vt:lpstr>
      <vt:lpstr>Reimbursement of Clinical Expenses for Administrative Role</vt:lpstr>
      <vt:lpstr>Use of Tainted Market Data</vt:lpstr>
      <vt:lpstr>Use of Tainted Market Data</vt:lpstr>
      <vt:lpstr>The “Behind the Scenes” Management Company</vt:lpstr>
      <vt:lpstr>Memorial Health University Center</vt:lpstr>
      <vt:lpstr>Memorial Health University Center</vt:lpstr>
      <vt:lpstr>Memorial Health University Center</vt:lpstr>
      <vt:lpstr>Covenant Medical Center</vt:lpstr>
      <vt:lpstr>Medtronic Whistleblower Lawsuit</vt:lpstr>
      <vt:lpstr>Medtronic Whistleblower Lawsuit</vt:lpstr>
      <vt:lpstr>Medtronic Whistleblower Lawsuit</vt:lpstr>
      <vt:lpstr>United States v. Rogan</vt:lpstr>
      <vt:lpstr>Christ Hospital (Cincinnati)</vt:lpstr>
    </vt:vector>
  </TitlesOfParts>
  <Company>Baker &amp; Daniels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Market Value:  Identifying Pitfalls and How to Avoid Them</dc:title>
  <dc:creator>Baker &amp; Daniels</dc:creator>
  <cp:lastModifiedBy>Baker &amp; Daniels LLP</cp:lastModifiedBy>
  <cp:revision>51</cp:revision>
  <dcterms:created xsi:type="dcterms:W3CDTF">2008-09-02T12:42:14Z</dcterms:created>
  <dcterms:modified xsi:type="dcterms:W3CDTF">2010-02-05T18:21:57Z</dcterms:modified>
</cp:coreProperties>
</file>